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8" r:id="rId3"/>
    <p:sldId id="257" r:id="rId4"/>
    <p:sldId id="259" r:id="rId5"/>
    <p:sldId id="266" r:id="rId6"/>
    <p:sldId id="281" r:id="rId7"/>
    <p:sldId id="282" r:id="rId8"/>
    <p:sldId id="283" r:id="rId9"/>
    <p:sldId id="260" r:id="rId10"/>
    <p:sldId id="284" r:id="rId11"/>
    <p:sldId id="285" r:id="rId12"/>
    <p:sldId id="267" r:id="rId13"/>
    <p:sldId id="278" r:id="rId14"/>
    <p:sldId id="287" r:id="rId15"/>
    <p:sldId id="288" r:id="rId16"/>
    <p:sldId id="279" r:id="rId17"/>
    <p:sldId id="27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2F61"/>
    <a:srgbClr val="003366"/>
    <a:srgbClr val="4CB6E8"/>
    <a:srgbClr val="88D5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4667" autoAdjust="0"/>
  </p:normalViewPr>
  <p:slideViewPr>
    <p:cSldViewPr snapToGrid="0">
      <p:cViewPr varScale="1">
        <p:scale>
          <a:sx n="77" d="100"/>
          <a:sy n="77" d="100"/>
        </p:scale>
        <p:origin x="749" y="7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2266"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Verdana" panose="020B0604030504040204" pitchFamily="34" charset="0"/>
              </a:defRPr>
            </a:lvl1pPr>
          </a:lstStyle>
          <a:p>
            <a:endParaRPr lang="mk-MK"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Verdana" panose="020B0604030504040204" pitchFamily="34" charset="0"/>
              </a:defRPr>
            </a:lvl1pPr>
          </a:lstStyle>
          <a:p>
            <a:fld id="{951495E1-9D11-485C-9B75-A37456D0F8EA}" type="datetimeFigureOut">
              <a:rPr lang="mk-MK" smtClean="0"/>
              <a:pPr/>
              <a:t>23.11.2020</a:t>
            </a:fld>
            <a:endParaRPr lang="mk-MK"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mk-MK"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mk-MK"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Verdana" panose="020B0604030504040204" pitchFamily="34" charset="0"/>
              </a:defRPr>
            </a:lvl1pPr>
          </a:lstStyle>
          <a:p>
            <a:endParaRPr lang="mk-MK"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Verdana" panose="020B0604030504040204" pitchFamily="34" charset="0"/>
              </a:defRPr>
            </a:lvl1pPr>
          </a:lstStyle>
          <a:p>
            <a:fld id="{FD66A09F-7BF1-4BDD-B5E5-7065FFB8B7AB}" type="slidenum">
              <a:rPr lang="mk-MK" smtClean="0"/>
              <a:pPr/>
              <a:t>‹#›</a:t>
            </a:fld>
            <a:endParaRPr lang="mk-MK" dirty="0"/>
          </a:p>
        </p:txBody>
      </p:sp>
    </p:spTree>
    <p:extLst>
      <p:ext uri="{BB962C8B-B14F-4D97-AF65-F5344CB8AC3E}">
        <p14:creationId xmlns:p14="http://schemas.microsoft.com/office/powerpoint/2010/main" val="2167876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Verdana" panose="020B0604030504040204" pitchFamily="34" charset="0"/>
        <a:ea typeface="+mn-ea"/>
        <a:cs typeface="+mn-cs"/>
      </a:defRPr>
    </a:lvl1pPr>
    <a:lvl2pPr marL="457200" algn="l" defTabSz="914400" rtl="0" eaLnBrk="1" latinLnBrk="0" hangingPunct="1">
      <a:defRPr sz="1200" kern="1200">
        <a:solidFill>
          <a:schemeClr val="tx1"/>
        </a:solidFill>
        <a:latin typeface="Verdana" panose="020B0604030504040204" pitchFamily="34" charset="0"/>
        <a:ea typeface="+mn-ea"/>
        <a:cs typeface="+mn-cs"/>
      </a:defRPr>
    </a:lvl2pPr>
    <a:lvl3pPr marL="914400" algn="l" defTabSz="914400" rtl="0" eaLnBrk="1" latinLnBrk="0" hangingPunct="1">
      <a:defRPr sz="1200" kern="1200">
        <a:solidFill>
          <a:schemeClr val="tx1"/>
        </a:solidFill>
        <a:latin typeface="Verdana" panose="020B0604030504040204" pitchFamily="34" charset="0"/>
        <a:ea typeface="+mn-ea"/>
        <a:cs typeface="+mn-cs"/>
      </a:defRPr>
    </a:lvl3pPr>
    <a:lvl4pPr marL="1371600" algn="l" defTabSz="914400" rtl="0" eaLnBrk="1" latinLnBrk="0" hangingPunct="1">
      <a:defRPr sz="1200" kern="1200">
        <a:solidFill>
          <a:schemeClr val="tx1"/>
        </a:solidFill>
        <a:latin typeface="Verdana" panose="020B0604030504040204" pitchFamily="34" charset="0"/>
        <a:ea typeface="+mn-ea"/>
        <a:cs typeface="+mn-cs"/>
      </a:defRPr>
    </a:lvl4pPr>
    <a:lvl5pPr marL="1828800" algn="l" defTabSz="914400" rtl="0" eaLnBrk="1" latinLnBrk="0" hangingPunct="1">
      <a:defRPr sz="1200" kern="1200">
        <a:solidFill>
          <a:schemeClr val="tx1"/>
        </a:solidFill>
        <a:latin typeface="Verdana" panose="020B060403050404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mk-MK"/>
          </a:p>
        </p:txBody>
      </p:sp>
      <p:sp>
        <p:nvSpPr>
          <p:cNvPr id="4" name="Slide Number Placeholder 3"/>
          <p:cNvSpPr>
            <a:spLocks noGrp="1"/>
          </p:cNvSpPr>
          <p:nvPr>
            <p:ph type="sldNum" sz="quarter" idx="10"/>
          </p:nvPr>
        </p:nvSpPr>
        <p:spPr/>
        <p:txBody>
          <a:bodyPr/>
          <a:lstStyle/>
          <a:p>
            <a:fld id="{FD66A09F-7BF1-4BDD-B5E5-7065FFB8B7AB}" type="slidenum">
              <a:rPr lang="mk-MK" smtClean="0"/>
              <a:t>2</a:t>
            </a:fld>
            <a:endParaRPr lang="mk-MK"/>
          </a:p>
        </p:txBody>
      </p:sp>
    </p:spTree>
    <p:extLst>
      <p:ext uri="{BB962C8B-B14F-4D97-AF65-F5344CB8AC3E}">
        <p14:creationId xmlns:p14="http://schemas.microsoft.com/office/powerpoint/2010/main" val="11889691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dirty="0"/>
              <a:t>Click to edit Master title style</a:t>
            </a:r>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685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0D780D89-E2F9-42B1-A5A3-73A4B1F35116}"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268182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1136555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37068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323719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1786853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4252440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3735613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322488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3317351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dirty="0"/>
              <a:t>Click to edit Master title style</a:t>
            </a:r>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D780D89-E2F9-42B1-A5A3-73A4B1F35116}" type="datetimeFigureOut">
              <a:rPr lang="en-US" smtClean="0"/>
              <a:t>11/23/2020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4188897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366"/>
                </a:solidFill>
              </a:defRPr>
            </a:lvl1pPr>
          </a:lstStyle>
          <a:p>
            <a:r>
              <a:rPr lang="en-US" dirty="0"/>
              <a:t>Click to edit Master title style</a:t>
            </a:r>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780D89-E2F9-42B1-A5A3-73A4B1F35116}"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141424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780D89-E2F9-42B1-A5A3-73A4B1F35116}" type="datetimeFigureOut">
              <a:rPr lang="en-US" smtClean="0"/>
              <a:t>11/23/2020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332114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780D89-E2F9-42B1-A5A3-73A4B1F35116}" type="datetimeFigureOut">
              <a:rPr lang="en-US" smtClean="0"/>
              <a:t>11/23/2020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1974446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780D89-E2F9-42B1-A5A3-73A4B1F35116}" type="datetimeFigureOut">
              <a:rPr lang="en-US" smtClean="0"/>
              <a:t>11/23/2020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288494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780D89-E2F9-42B1-A5A3-73A4B1F35116}"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1006154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D780D89-E2F9-42B1-A5A3-73A4B1F35116}" type="datetimeFigureOut">
              <a:rPr lang="en-US" smtClean="0"/>
              <a:t>11/23/2020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5CBDB4-0E57-4FB9-BDE0-862C1DCCA15E}" type="slidenum">
              <a:rPr lang="en-US" smtClean="0"/>
              <a:t>‹#›</a:t>
            </a:fld>
            <a:endParaRPr lang="en-US"/>
          </a:p>
        </p:txBody>
      </p:sp>
    </p:spTree>
    <p:extLst>
      <p:ext uri="{BB962C8B-B14F-4D97-AF65-F5344CB8AC3E}">
        <p14:creationId xmlns:p14="http://schemas.microsoft.com/office/powerpoint/2010/main" val="1454559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0D780D89-E2F9-42B1-A5A3-73A4B1F35116}" type="datetimeFigureOut">
              <a:rPr lang="en-US" smtClean="0"/>
              <a:t>11/23/2020</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35CBDB4-0E57-4FB9-BDE0-862C1DCCA15E}" type="slidenum">
              <a:rPr lang="en-US" smtClean="0"/>
              <a:t>‹#›</a:t>
            </a:fld>
            <a:endParaRPr lang="en-US"/>
          </a:p>
        </p:txBody>
      </p:sp>
    </p:spTree>
    <p:extLst>
      <p:ext uri="{BB962C8B-B14F-4D97-AF65-F5344CB8AC3E}">
        <p14:creationId xmlns:p14="http://schemas.microsoft.com/office/powerpoint/2010/main" val="975465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46000">
              <a:schemeClr val="bg2">
                <a:tint val="97000"/>
                <a:hueMod val="92000"/>
                <a:satMod val="169000"/>
                <a:lumMod val="164000"/>
              </a:schemeClr>
            </a:gs>
            <a:gs pos="86000">
              <a:schemeClr val="bg2">
                <a:shade val="96000"/>
                <a:satMod val="120000"/>
                <a:lumMod val="90000"/>
              </a:schemeClr>
            </a:gs>
          </a:gsLst>
          <a:lin ang="6000000" scaled="0"/>
        </a:gra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4609862E-48F9-45AC-8D44-67A0268A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4E509C-D969-47C7-A979-ABDDB7E2C395}"/>
              </a:ext>
            </a:extLst>
          </p:cNvPr>
          <p:cNvSpPr>
            <a:spLocks noGrp="1"/>
          </p:cNvSpPr>
          <p:nvPr>
            <p:ph type="ctrTitle"/>
          </p:nvPr>
        </p:nvSpPr>
        <p:spPr>
          <a:xfrm>
            <a:off x="4138326" y="685799"/>
            <a:ext cx="7367356" cy="4892676"/>
          </a:xfrm>
        </p:spPr>
        <p:txBody>
          <a:bodyPr anchor="ctr">
            <a:normAutofit/>
          </a:bodyPr>
          <a:lstStyle/>
          <a:p>
            <a:pPr algn="ctr"/>
            <a:r>
              <a:rPr lang="en-US" sz="3600" dirty="0">
                <a:latin typeface="+mn-lt"/>
              </a:rPr>
              <a:t>Attention Models for PM2.5 Prediction</a:t>
            </a:r>
          </a:p>
        </p:txBody>
      </p:sp>
      <p:sp>
        <p:nvSpPr>
          <p:cNvPr id="3" name="Subtitle 2">
            <a:extLst>
              <a:ext uri="{FF2B5EF4-FFF2-40B4-BE49-F238E27FC236}">
                <a16:creationId xmlns:a16="http://schemas.microsoft.com/office/drawing/2014/main" id="{AB37F9B0-D05C-42C6-B357-A814BF82276E}"/>
              </a:ext>
            </a:extLst>
          </p:cNvPr>
          <p:cNvSpPr>
            <a:spLocks noGrp="1"/>
          </p:cNvSpPr>
          <p:nvPr>
            <p:ph type="subTitle" idx="1"/>
          </p:nvPr>
        </p:nvSpPr>
        <p:spPr>
          <a:xfrm>
            <a:off x="0" y="685800"/>
            <a:ext cx="4059933" cy="4892675"/>
          </a:xfrm>
        </p:spPr>
        <p:txBody>
          <a:bodyPr anchor="ctr">
            <a:normAutofit/>
          </a:bodyPr>
          <a:lstStyle/>
          <a:p>
            <a:pPr algn="r"/>
            <a:r>
              <a:rPr lang="en-US" sz="2300" dirty="0">
                <a:solidFill>
                  <a:schemeClr val="tx1"/>
                </a:solidFill>
              </a:rPr>
              <a:t>Jovan </a:t>
            </a:r>
            <a:r>
              <a:rPr lang="en-US" sz="2300" dirty="0" err="1">
                <a:solidFill>
                  <a:schemeClr val="tx1"/>
                </a:solidFill>
              </a:rPr>
              <a:t>Kalajdjieski</a:t>
            </a:r>
            <a:r>
              <a:rPr lang="en-US" sz="2300" dirty="0">
                <a:solidFill>
                  <a:schemeClr val="tx1"/>
                </a:solidFill>
              </a:rPr>
              <a:t> </a:t>
            </a:r>
          </a:p>
          <a:p>
            <a:pPr algn="r"/>
            <a:r>
              <a:rPr lang="en-US" sz="2300" dirty="0">
                <a:solidFill>
                  <a:schemeClr val="tx1"/>
                </a:solidFill>
              </a:rPr>
              <a:t>Georgina </a:t>
            </a:r>
            <a:r>
              <a:rPr lang="en-US" sz="2300" dirty="0" err="1">
                <a:solidFill>
                  <a:schemeClr val="tx1"/>
                </a:solidFill>
              </a:rPr>
              <a:t>Mirceva</a:t>
            </a:r>
            <a:endParaRPr lang="en-US" sz="2300" dirty="0">
              <a:solidFill>
                <a:schemeClr val="tx1"/>
              </a:solidFill>
            </a:endParaRPr>
          </a:p>
          <a:p>
            <a:pPr algn="r"/>
            <a:r>
              <a:rPr lang="en-US" sz="2300" dirty="0">
                <a:solidFill>
                  <a:schemeClr val="tx1"/>
                </a:solidFill>
              </a:rPr>
              <a:t>Slobodan </a:t>
            </a:r>
            <a:r>
              <a:rPr lang="en-US" sz="2300" dirty="0" err="1">
                <a:solidFill>
                  <a:schemeClr val="tx1"/>
                </a:solidFill>
              </a:rPr>
              <a:t>Kalajdziski</a:t>
            </a:r>
            <a:endParaRPr lang="en-US" sz="2300" dirty="0">
              <a:solidFill>
                <a:schemeClr val="tx1"/>
              </a:solidFill>
            </a:endParaRPr>
          </a:p>
        </p:txBody>
      </p:sp>
      <p:cxnSp>
        <p:nvCxnSpPr>
          <p:cNvPr id="13" name="Straight Connector 9">
            <a:extLst>
              <a:ext uri="{FF2B5EF4-FFF2-40B4-BE49-F238E27FC236}">
                <a16:creationId xmlns:a16="http://schemas.microsoft.com/office/drawing/2014/main" id="{ABEC335A-D1CD-4687-AB54-7E9FEC72BC2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532691"/>
            <a:ext cx="0" cy="3198892"/>
          </a:xfrm>
          <a:prstGeom prst="line">
            <a:avLst/>
          </a:prstGeom>
          <a:ln w="19050">
            <a:solidFill>
              <a:schemeClr val="tx1">
                <a:alpha val="60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402769E8-508F-4F11-A2C4-30868FB053EF}"/>
              </a:ext>
            </a:extLst>
          </p:cNvPr>
          <p:cNvSpPr txBox="1"/>
          <p:nvPr/>
        </p:nvSpPr>
        <p:spPr>
          <a:xfrm>
            <a:off x="5442414" y="5903893"/>
            <a:ext cx="6182140" cy="769441"/>
          </a:xfrm>
          <a:prstGeom prst="rect">
            <a:avLst/>
          </a:prstGeom>
          <a:noFill/>
        </p:spPr>
        <p:txBody>
          <a:bodyPr wrap="square" rtlCol="0">
            <a:spAutoFit/>
          </a:bodyPr>
          <a:lstStyle/>
          <a:p>
            <a:pPr algn="just"/>
            <a:r>
              <a:rPr lang="en-US" sz="2200" b="0" i="0" dirty="0">
                <a:solidFill>
                  <a:srgbClr val="333333"/>
                </a:solidFill>
                <a:effectLst/>
                <a:latin typeface="Helvetica Neue"/>
              </a:rPr>
              <a:t>7</a:t>
            </a:r>
            <a:r>
              <a:rPr lang="en-US" sz="2200" b="0" i="0" baseline="30000" dirty="0">
                <a:solidFill>
                  <a:srgbClr val="333333"/>
                </a:solidFill>
                <a:effectLst/>
                <a:latin typeface="Helvetica Neue"/>
              </a:rPr>
              <a:t>th</a:t>
            </a:r>
            <a:r>
              <a:rPr lang="en-US" sz="2200" baseline="30000" dirty="0">
                <a:solidFill>
                  <a:srgbClr val="333333"/>
                </a:solidFill>
                <a:latin typeface="Helvetica Neue"/>
              </a:rPr>
              <a:t> </a:t>
            </a:r>
            <a:r>
              <a:rPr lang="en-US" sz="2200" b="0" i="0" dirty="0">
                <a:solidFill>
                  <a:srgbClr val="333333"/>
                </a:solidFill>
                <a:effectLst/>
                <a:latin typeface="Helvetica Neue"/>
              </a:rPr>
              <a:t>IEEE/ACM International Conference on Big Data Computing, Applications and Technologies</a:t>
            </a:r>
          </a:p>
        </p:txBody>
      </p:sp>
    </p:spTree>
    <p:extLst>
      <p:ext uri="{BB962C8B-B14F-4D97-AF65-F5344CB8AC3E}">
        <p14:creationId xmlns:p14="http://schemas.microsoft.com/office/powerpoint/2010/main" val="33456164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6" name="Straight Connector 35">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46" name="Rectangle 45">
            <a:extLst>
              <a:ext uri="{FF2B5EF4-FFF2-40B4-BE49-F238E27FC236}">
                <a16:creationId xmlns:a16="http://schemas.microsoft.com/office/drawing/2014/main" id="{C6F269C0-E938-4ACE-9291-680DA455A4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5744309" y="628617"/>
            <a:ext cx="6223278" cy="1435663"/>
          </a:xfrm>
        </p:spPr>
        <p:txBody>
          <a:bodyPr vert="horz" lIns="91440" tIns="45720" rIns="91440" bIns="45720" rtlCol="0" anchor="b">
            <a:normAutofit fontScale="90000"/>
          </a:bodyPr>
          <a:lstStyle/>
          <a:p>
            <a:pPr algn="ctr"/>
            <a:r>
              <a:rPr lang="en-US" sz="3800" dirty="0">
                <a:solidFill>
                  <a:srgbClr val="FFFFFF"/>
                </a:solidFill>
              </a:rPr>
              <a:t>Bidirectional Stacked attention model</a:t>
            </a:r>
          </a:p>
        </p:txBody>
      </p:sp>
      <p:sp useBgFill="1">
        <p:nvSpPr>
          <p:cNvPr id="48" name="Snip Diagonal Corner Rectangle 6">
            <a:extLst>
              <a:ext uri="{FF2B5EF4-FFF2-40B4-BE49-F238E27FC236}">
                <a16:creationId xmlns:a16="http://schemas.microsoft.com/office/drawing/2014/main" id="{353910D8-86D8-4812-AACB-F5860956EB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4977369" cy="5286838"/>
          </a:xfrm>
          <a:prstGeom prst="snip2DiagRect">
            <a:avLst>
              <a:gd name="adj1" fmla="val 9763"/>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B0DDB13E-0746-49BA-B832-3DBEF6AB5E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51" name="Straight Connector 50">
              <a:extLst>
                <a:ext uri="{FF2B5EF4-FFF2-40B4-BE49-F238E27FC236}">
                  <a16:creationId xmlns:a16="http://schemas.microsoft.com/office/drawing/2014/main" id="{675ABE57-032A-4BDB-8DA5-921E3A26575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B1CBD4F3-E4C6-4345-B5B9-225E609D38E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3AD7E20A-1B41-40E2-9927-FD6E3E09DF6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B42C5E4E-9C9A-4C8F-A06F-0C25A124EA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24382779-711D-4169-BCDC-A353BB9E75A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35" name="Content Placeholder 2">
            <a:extLst>
              <a:ext uri="{FF2B5EF4-FFF2-40B4-BE49-F238E27FC236}">
                <a16:creationId xmlns:a16="http://schemas.microsoft.com/office/drawing/2014/main" id="{48C7F5E9-ADA7-481F-9969-119EC471ED30}"/>
              </a:ext>
            </a:extLst>
          </p:cNvPr>
          <p:cNvSpPr>
            <a:spLocks noGrp="1"/>
          </p:cNvSpPr>
          <p:nvPr>
            <p:ph idx="1"/>
          </p:nvPr>
        </p:nvSpPr>
        <p:spPr>
          <a:xfrm>
            <a:off x="6065078" y="2123544"/>
            <a:ext cx="4589669" cy="2753256"/>
          </a:xfrm>
        </p:spPr>
        <p:txBody>
          <a:bodyPr>
            <a:noAutofit/>
          </a:bodyPr>
          <a:lstStyle/>
          <a:p>
            <a:pPr algn="just">
              <a:buClr>
                <a:schemeClr val="bg1"/>
              </a:buClr>
            </a:pPr>
            <a:r>
              <a:rPr lang="en-US" sz="2200" dirty="0">
                <a:solidFill>
                  <a:schemeClr val="bg1"/>
                </a:solidFill>
                <a:latin typeface="Verdana" panose="020B0604030504040204" pitchFamily="34" charset="0"/>
                <a:cs typeface="Calibri" panose="020F0502020204030204" pitchFamily="34" charset="0"/>
              </a:rPr>
              <a:t>This model consists of three main building blocks:</a:t>
            </a:r>
          </a:p>
          <a:p>
            <a:pPr lvl="1" algn="just">
              <a:buClr>
                <a:schemeClr val="bg1"/>
              </a:buClr>
            </a:pPr>
            <a:r>
              <a:rPr lang="en-US" sz="2200" dirty="0">
                <a:solidFill>
                  <a:schemeClr val="bg1"/>
                </a:solidFill>
                <a:latin typeface="Verdana" panose="020B0604030504040204" pitchFamily="34" charset="0"/>
                <a:cs typeface="Calibri" panose="020F0502020204030204" pitchFamily="34" charset="0"/>
              </a:rPr>
              <a:t>Pre-attention LSTM block</a:t>
            </a:r>
          </a:p>
          <a:p>
            <a:pPr lvl="1" algn="just">
              <a:buClr>
                <a:schemeClr val="bg1"/>
              </a:buClr>
            </a:pPr>
            <a:r>
              <a:rPr lang="en-US" sz="2200" dirty="0">
                <a:solidFill>
                  <a:schemeClr val="bg1"/>
                </a:solidFill>
                <a:latin typeface="Verdana" panose="020B0604030504040204" pitchFamily="34" charset="0"/>
                <a:cs typeface="Calibri" panose="020F0502020204030204" pitchFamily="34" charset="0"/>
              </a:rPr>
              <a:t>Attention block</a:t>
            </a:r>
          </a:p>
          <a:p>
            <a:pPr lvl="1" algn="just">
              <a:buClr>
                <a:schemeClr val="bg1"/>
              </a:buClr>
            </a:pPr>
            <a:r>
              <a:rPr lang="en-US" sz="2200" dirty="0">
                <a:solidFill>
                  <a:schemeClr val="bg1"/>
                </a:solidFill>
                <a:latin typeface="Verdana" panose="020B0604030504040204" pitchFamily="34" charset="0"/>
                <a:cs typeface="Calibri" panose="020F0502020204030204" pitchFamily="34" charset="0"/>
              </a:rPr>
              <a:t>Post-attention LSTM block </a:t>
            </a:r>
          </a:p>
        </p:txBody>
      </p:sp>
      <p:pic>
        <p:nvPicPr>
          <p:cNvPr id="4" name="Picture 3">
            <a:extLst>
              <a:ext uri="{FF2B5EF4-FFF2-40B4-BE49-F238E27FC236}">
                <a16:creationId xmlns:a16="http://schemas.microsoft.com/office/drawing/2014/main" id="{F0A41926-9006-4451-8795-EC13E2ABE1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0987" y="923637"/>
            <a:ext cx="4397488" cy="4796454"/>
          </a:xfrm>
          <a:prstGeom prst="rect">
            <a:avLst/>
          </a:prstGeom>
        </p:spPr>
      </p:pic>
    </p:spTree>
    <p:extLst>
      <p:ext uri="{BB962C8B-B14F-4D97-AF65-F5344CB8AC3E}">
        <p14:creationId xmlns:p14="http://schemas.microsoft.com/office/powerpoint/2010/main" val="269191357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432290" y="4497271"/>
            <a:ext cx="8534400" cy="1507067"/>
          </a:xfrm>
        </p:spPr>
        <p:txBody>
          <a:bodyPr vert="horz" lIns="91440" tIns="45720" rIns="91440" bIns="45720" rtlCol="0">
            <a:normAutofit/>
          </a:bodyPr>
          <a:lstStyle/>
          <a:p>
            <a:r>
              <a:rPr lang="en-US" dirty="0"/>
              <a:t>attention mechanism</a:t>
            </a:r>
          </a:p>
        </p:txBody>
      </p:sp>
      <p:pic>
        <p:nvPicPr>
          <p:cNvPr id="5" name="Picture 4">
            <a:extLst>
              <a:ext uri="{FF2B5EF4-FFF2-40B4-BE49-F238E27FC236}">
                <a16:creationId xmlns:a16="http://schemas.microsoft.com/office/drawing/2014/main" id="{A0471886-BA00-478F-A8A7-5F8DD4D8F1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2290" y="733646"/>
            <a:ext cx="5611971" cy="3858231"/>
          </a:xfrm>
          <a:prstGeom prst="rect">
            <a:avLst/>
          </a:prstGeom>
          <a:effectLst>
            <a:innerShdw blurRad="57150" dist="38100" dir="14460000">
              <a:prstClr val="black">
                <a:alpha val="70000"/>
              </a:prstClr>
            </a:innerShdw>
          </a:effectLst>
        </p:spPr>
      </p:pic>
      <p:sp>
        <p:nvSpPr>
          <p:cNvPr id="35" name="Content Placeholder 2">
            <a:extLst>
              <a:ext uri="{FF2B5EF4-FFF2-40B4-BE49-F238E27FC236}">
                <a16:creationId xmlns:a16="http://schemas.microsoft.com/office/drawing/2014/main" id="{48C7F5E9-ADA7-481F-9969-119EC471ED30}"/>
              </a:ext>
            </a:extLst>
          </p:cNvPr>
          <p:cNvSpPr>
            <a:spLocks noGrp="1"/>
          </p:cNvSpPr>
          <p:nvPr>
            <p:ph idx="1"/>
          </p:nvPr>
        </p:nvSpPr>
        <p:spPr>
          <a:xfrm>
            <a:off x="6262978" y="733646"/>
            <a:ext cx="5407424" cy="3575884"/>
          </a:xfrm>
        </p:spPr>
        <p:txBody>
          <a:bodyPr>
            <a:normAutofit/>
          </a:bodyPr>
          <a:lstStyle/>
          <a:p>
            <a:r>
              <a:rPr lang="en-US" sz="2200" dirty="0">
                <a:solidFill>
                  <a:schemeClr val="tx1"/>
                </a:solidFill>
                <a:latin typeface="Verdana" panose="020B0604030504040204" pitchFamily="34" charset="0"/>
                <a:cs typeface="Calibri" panose="020F0502020204030204" pitchFamily="34" charset="0"/>
              </a:rPr>
              <a:t>Allows the model to give different weights or pay different attention to the timesteps used to predict the current pollution value</a:t>
            </a:r>
          </a:p>
          <a:p>
            <a:r>
              <a:rPr lang="en-US" sz="2200" dirty="0">
                <a:solidFill>
                  <a:schemeClr val="tx1"/>
                </a:solidFill>
                <a:latin typeface="Verdana" panose="020B0604030504040204" pitchFamily="34" charset="0"/>
                <a:cs typeface="Calibri" panose="020F0502020204030204" pitchFamily="34" charset="0"/>
              </a:rPr>
              <a:t>We employ a new architecture which allows the model to learn the factors of influence at the different timesteps</a:t>
            </a:r>
          </a:p>
          <a:p>
            <a:endParaRPr lang="en-US" sz="2200" dirty="0">
              <a:solidFill>
                <a:schemeClr val="tx1"/>
              </a:solidFill>
              <a:latin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1111895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83601" y="259888"/>
            <a:ext cx="8688389" cy="1507067"/>
          </a:xfrm>
        </p:spPr>
        <p:txBody>
          <a:bodyPr/>
          <a:lstStyle/>
          <a:p>
            <a:r>
              <a:rPr lang="en-US" dirty="0">
                <a:solidFill>
                  <a:srgbClr val="052F61"/>
                </a:solidFill>
              </a:rPr>
              <a:t>Experimental setup</a:t>
            </a: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783601" y="1766955"/>
            <a:ext cx="8261007" cy="4322759"/>
          </a:xfrm>
        </p:spPr>
        <p:txBody>
          <a:bodyPr>
            <a:noAutofit/>
          </a:bodyPr>
          <a:lstStyle/>
          <a:p>
            <a:pPr algn="just">
              <a:buClr>
                <a:srgbClr val="4CB6E8"/>
              </a:buClr>
            </a:pPr>
            <a:r>
              <a:rPr lang="en-US" sz="2200" dirty="0">
                <a:latin typeface="Verdana" panose="020B0604030504040204" pitchFamily="34" charset="0"/>
                <a:ea typeface="Verdana" panose="020B0604030504040204" pitchFamily="34" charset="0"/>
              </a:rPr>
              <a:t>To be able to evaluate and compare our novel models, we recreated the state-of-the-art LSTM and Bidirectional LSTM networks</a:t>
            </a:r>
          </a:p>
          <a:p>
            <a:pPr algn="just">
              <a:buClr>
                <a:srgbClr val="4CB6E8"/>
              </a:buClr>
            </a:pPr>
            <a:r>
              <a:rPr lang="en-US" sz="2200" dirty="0">
                <a:latin typeface="Verdana" panose="020B0604030504040204" pitchFamily="34" charset="0"/>
                <a:ea typeface="Verdana" panose="020B0604030504040204" pitchFamily="34" charset="0"/>
                <a:cs typeface="Calibri" panose="020F0502020204030204" pitchFamily="34" charset="0"/>
              </a:rPr>
              <a:t>We experimented with different number of stacked layers of these models, but found that 2 stacked layers work the best, because of the data complexity</a:t>
            </a:r>
          </a:p>
          <a:p>
            <a:pPr algn="just">
              <a:buClr>
                <a:srgbClr val="4CB6E8"/>
              </a:buClr>
            </a:pPr>
            <a:r>
              <a:rPr lang="en-US" sz="2200" dirty="0">
                <a:latin typeface="Verdana" panose="020B0604030504040204" pitchFamily="34" charset="0"/>
                <a:cs typeface="Calibri" panose="020F0502020204030204" pitchFamily="34" charset="0"/>
              </a:rPr>
              <a:t>We have implemented two variations of the two novel models explained in this paper, namely AM with one layer, SAM with two layers, BAM with one layer and BSAM with two layers</a:t>
            </a:r>
          </a:p>
        </p:txBody>
      </p:sp>
    </p:spTree>
    <p:extLst>
      <p:ext uri="{BB962C8B-B14F-4D97-AF65-F5344CB8AC3E}">
        <p14:creationId xmlns:p14="http://schemas.microsoft.com/office/powerpoint/2010/main" val="2726392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0BBD06B-552C-4DF7-9E19-C5617573E2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48286" y="5181599"/>
            <a:ext cx="8707922" cy="839821"/>
          </a:xfrm>
        </p:spPr>
        <p:txBody>
          <a:bodyPr anchor="b">
            <a:normAutofit/>
          </a:bodyPr>
          <a:lstStyle/>
          <a:p>
            <a:r>
              <a:rPr lang="en-US" sz="3200" dirty="0">
                <a:solidFill>
                  <a:srgbClr val="FFFFFF"/>
                </a:solidFill>
              </a:rPr>
              <a:t>evaluation</a:t>
            </a:r>
          </a:p>
        </p:txBody>
      </p:sp>
      <p:sp useBgFill="1">
        <p:nvSpPr>
          <p:cNvPr id="13" name="Snip Diagonal Corner Rectangle 21">
            <a:extLst>
              <a:ext uri="{FF2B5EF4-FFF2-40B4-BE49-F238E27FC236}">
                <a16:creationId xmlns:a16="http://schemas.microsoft.com/office/drawing/2014/main" id="{1D27B411-D85B-4FEE-8EF5-0726CC104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3999" y="620722"/>
            <a:ext cx="9805929" cy="4418206"/>
          </a:xfrm>
          <a:prstGeom prst="snip2DiagRect">
            <a:avLst>
              <a:gd name="adj1" fmla="val 8741"/>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21C33B52-966B-48AB-B150-0703D341A00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6" name="Straight Connector 15">
              <a:extLst>
                <a:ext uri="{FF2B5EF4-FFF2-40B4-BE49-F238E27FC236}">
                  <a16:creationId xmlns:a16="http://schemas.microsoft.com/office/drawing/2014/main" id="{A15605B8-360E-48F8-8236-1D79EF8EB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FA3977D2-0245-428A-8353-C7231D91ED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E9420A79-B7F1-42B2-8A65-7F990211ADB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DF944D0E-1FE0-47ED-9362-B7A1560D700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35A66304-0B88-40BA-A57C-226AA50D434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graphicFrame>
        <p:nvGraphicFramePr>
          <p:cNvPr id="6" name="Content Placeholder 5">
            <a:extLst>
              <a:ext uri="{FF2B5EF4-FFF2-40B4-BE49-F238E27FC236}">
                <a16:creationId xmlns:a16="http://schemas.microsoft.com/office/drawing/2014/main" id="{CCF7A939-C2AF-4589-A579-42AC3588ADE6}"/>
              </a:ext>
            </a:extLst>
          </p:cNvPr>
          <p:cNvGraphicFramePr>
            <a:graphicFrameLocks noGrp="1"/>
          </p:cNvGraphicFramePr>
          <p:nvPr>
            <p:ph idx="1"/>
            <p:extLst>
              <p:ext uri="{D42A27DB-BD31-4B8C-83A1-F6EECF244321}">
                <p14:modId xmlns:p14="http://schemas.microsoft.com/office/powerpoint/2010/main" val="1513932050"/>
              </p:ext>
            </p:extLst>
          </p:nvPr>
        </p:nvGraphicFramePr>
        <p:xfrm>
          <a:off x="775253" y="1147991"/>
          <a:ext cx="9442675" cy="3630684"/>
        </p:xfrm>
        <a:graphic>
          <a:graphicData uri="http://schemas.openxmlformats.org/drawingml/2006/table">
            <a:tbl>
              <a:tblPr firstRow="1" bandRow="1">
                <a:tableStyleId>{5C22544A-7EE6-4342-B048-85BDC9FD1C3A}</a:tableStyleId>
              </a:tblPr>
              <a:tblGrid>
                <a:gridCol w="5652399">
                  <a:extLst>
                    <a:ext uri="{9D8B030D-6E8A-4147-A177-3AD203B41FA5}">
                      <a16:colId xmlns:a16="http://schemas.microsoft.com/office/drawing/2014/main" val="3878288918"/>
                    </a:ext>
                  </a:extLst>
                </a:gridCol>
                <a:gridCol w="1963617">
                  <a:extLst>
                    <a:ext uri="{9D8B030D-6E8A-4147-A177-3AD203B41FA5}">
                      <a16:colId xmlns:a16="http://schemas.microsoft.com/office/drawing/2014/main" val="4252967888"/>
                    </a:ext>
                  </a:extLst>
                </a:gridCol>
                <a:gridCol w="1826659">
                  <a:extLst>
                    <a:ext uri="{9D8B030D-6E8A-4147-A177-3AD203B41FA5}">
                      <a16:colId xmlns:a16="http://schemas.microsoft.com/office/drawing/2014/main" val="3437362222"/>
                    </a:ext>
                  </a:extLst>
                </a:gridCol>
              </a:tblGrid>
              <a:tr h="757787">
                <a:tc>
                  <a:txBody>
                    <a:bodyPr/>
                    <a:lstStyle/>
                    <a:p>
                      <a:pPr algn="ctr" fontAlgn="b"/>
                      <a:r>
                        <a:rPr lang="en-US" sz="2000" u="none" strike="noStrike" dirty="0">
                          <a:effectLst/>
                        </a:rPr>
                        <a:t>Models</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l" fontAlgn="b"/>
                      <a:r>
                        <a:rPr lang="en-US" sz="2000" u="none" strike="noStrike" dirty="0">
                          <a:effectLst/>
                        </a:rPr>
                        <a:t>Training MSE</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l" fontAlgn="b"/>
                      <a:r>
                        <a:rPr lang="en-US" sz="2000" u="none" strike="noStrike">
                          <a:effectLst/>
                        </a:rPr>
                        <a:t>Testing MSE</a:t>
                      </a:r>
                      <a:endParaRPr lang="en-US" sz="2000" b="1" i="0" u="none" strike="noStrike">
                        <a:solidFill>
                          <a:srgbClr val="000000"/>
                        </a:solidFill>
                        <a:effectLst/>
                        <a:latin typeface="Calibri" panose="020F0502020204030204" pitchFamily="34" charset="0"/>
                      </a:endParaRPr>
                    </a:p>
                  </a:txBody>
                  <a:tcPr marL="15217" marR="15217" marT="15217" marB="0" anchor="b"/>
                </a:tc>
                <a:extLst>
                  <a:ext uri="{0D108BD9-81ED-4DB2-BD59-A6C34878D82A}">
                    <a16:rowId xmlns:a16="http://schemas.microsoft.com/office/drawing/2014/main" val="776897654"/>
                  </a:ext>
                </a:extLst>
              </a:tr>
              <a:tr h="423022">
                <a:tc>
                  <a:txBody>
                    <a:bodyPr/>
                    <a:lstStyle/>
                    <a:p>
                      <a:pPr algn="ctr" fontAlgn="b"/>
                      <a:r>
                        <a:rPr lang="en-US" sz="2000" u="none" strike="noStrike" dirty="0">
                          <a:effectLst/>
                        </a:rPr>
                        <a:t>Stacked LSTM</a:t>
                      </a:r>
                      <a:endParaRPr lang="en-US" sz="2000" b="0"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u="none" strike="noStrike">
                          <a:effectLst/>
                        </a:rPr>
                        <a:t>4.91</a:t>
                      </a:r>
                      <a:endParaRPr lang="en-US" sz="2000" b="0" i="0" u="none" strike="noStrike">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u="none" strike="noStrike">
                          <a:effectLst/>
                        </a:rPr>
                        <a:t>8.92</a:t>
                      </a:r>
                      <a:endParaRPr lang="en-US" sz="2000" b="0" i="0" u="none" strike="noStrike">
                        <a:solidFill>
                          <a:srgbClr val="000000"/>
                        </a:solidFill>
                        <a:effectLst/>
                        <a:latin typeface="Calibri" panose="020F0502020204030204" pitchFamily="34" charset="0"/>
                      </a:endParaRPr>
                    </a:p>
                  </a:txBody>
                  <a:tcPr marL="15217" marR="15217" marT="15217" marB="0" anchor="b"/>
                </a:tc>
                <a:extLst>
                  <a:ext uri="{0D108BD9-81ED-4DB2-BD59-A6C34878D82A}">
                    <a16:rowId xmlns:a16="http://schemas.microsoft.com/office/drawing/2014/main" val="462260208"/>
                  </a:ext>
                </a:extLst>
              </a:tr>
              <a:tr h="423022">
                <a:tc>
                  <a:txBody>
                    <a:bodyPr/>
                    <a:lstStyle/>
                    <a:p>
                      <a:pPr algn="ctr" fontAlgn="b"/>
                      <a:r>
                        <a:rPr lang="en-US" sz="2000" u="none" strike="noStrike" dirty="0">
                          <a:effectLst/>
                        </a:rPr>
                        <a:t>Bidirectional Stacked LSTM</a:t>
                      </a:r>
                      <a:endParaRPr lang="en-US" sz="2000" b="0"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u="none" strike="noStrike" dirty="0">
                          <a:effectLst/>
                        </a:rPr>
                        <a:t>4.15</a:t>
                      </a:r>
                      <a:endParaRPr lang="en-US" sz="2000" b="0"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u="none" strike="noStrike">
                          <a:effectLst/>
                        </a:rPr>
                        <a:t>7.22</a:t>
                      </a:r>
                      <a:endParaRPr lang="en-US" sz="2000" b="0" i="0" u="none" strike="noStrike">
                        <a:solidFill>
                          <a:srgbClr val="000000"/>
                        </a:solidFill>
                        <a:effectLst/>
                        <a:latin typeface="Calibri" panose="020F0502020204030204" pitchFamily="34" charset="0"/>
                      </a:endParaRPr>
                    </a:p>
                  </a:txBody>
                  <a:tcPr marL="15217" marR="15217" marT="15217" marB="0" anchor="b"/>
                </a:tc>
                <a:extLst>
                  <a:ext uri="{0D108BD9-81ED-4DB2-BD59-A6C34878D82A}">
                    <a16:rowId xmlns:a16="http://schemas.microsoft.com/office/drawing/2014/main" val="2976300608"/>
                  </a:ext>
                </a:extLst>
              </a:tr>
              <a:tr h="423022">
                <a:tc>
                  <a:txBody>
                    <a:bodyPr/>
                    <a:lstStyle/>
                    <a:p>
                      <a:pPr algn="ctr" fontAlgn="b"/>
                      <a:r>
                        <a:rPr lang="en-US" sz="2000" b="1" u="none" strike="noStrike" dirty="0">
                          <a:effectLst/>
                        </a:rPr>
                        <a:t>Attention Model</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dirty="0">
                          <a:effectLst/>
                        </a:rPr>
                        <a:t>4.17</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dirty="0">
                          <a:effectLst/>
                        </a:rPr>
                        <a:t>7.13</a:t>
                      </a:r>
                      <a:endParaRPr lang="en-US" sz="2000" b="1" i="0" u="none" strike="noStrike" dirty="0">
                        <a:solidFill>
                          <a:srgbClr val="000000"/>
                        </a:solidFill>
                        <a:effectLst/>
                        <a:latin typeface="Calibri" panose="020F0502020204030204" pitchFamily="34" charset="0"/>
                      </a:endParaRPr>
                    </a:p>
                  </a:txBody>
                  <a:tcPr marL="15217" marR="15217" marT="15217" marB="0" anchor="b"/>
                </a:tc>
                <a:extLst>
                  <a:ext uri="{0D108BD9-81ED-4DB2-BD59-A6C34878D82A}">
                    <a16:rowId xmlns:a16="http://schemas.microsoft.com/office/drawing/2014/main" val="2159335710"/>
                  </a:ext>
                </a:extLst>
              </a:tr>
              <a:tr h="423022">
                <a:tc>
                  <a:txBody>
                    <a:bodyPr/>
                    <a:lstStyle/>
                    <a:p>
                      <a:pPr algn="ctr" fontAlgn="b"/>
                      <a:r>
                        <a:rPr lang="en-US" sz="2000" b="1" u="none" strike="noStrike" dirty="0">
                          <a:effectLst/>
                        </a:rPr>
                        <a:t>Stacked Attention Model</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a:effectLst/>
                        </a:rPr>
                        <a:t>3.65</a:t>
                      </a:r>
                      <a:endParaRPr lang="en-US" sz="2000" b="1" i="0" u="none" strike="noStrike">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dirty="0">
                          <a:effectLst/>
                        </a:rPr>
                        <a:t>4.57</a:t>
                      </a:r>
                      <a:endParaRPr lang="en-US" sz="2000" b="1" i="0" u="none" strike="noStrike" dirty="0">
                        <a:solidFill>
                          <a:srgbClr val="000000"/>
                        </a:solidFill>
                        <a:effectLst/>
                        <a:latin typeface="Calibri" panose="020F0502020204030204" pitchFamily="34" charset="0"/>
                      </a:endParaRPr>
                    </a:p>
                  </a:txBody>
                  <a:tcPr marL="15217" marR="15217" marT="15217" marB="0" anchor="b"/>
                </a:tc>
                <a:extLst>
                  <a:ext uri="{0D108BD9-81ED-4DB2-BD59-A6C34878D82A}">
                    <a16:rowId xmlns:a16="http://schemas.microsoft.com/office/drawing/2014/main" val="114777795"/>
                  </a:ext>
                </a:extLst>
              </a:tr>
              <a:tr h="423022">
                <a:tc>
                  <a:txBody>
                    <a:bodyPr/>
                    <a:lstStyle/>
                    <a:p>
                      <a:pPr algn="ctr" fontAlgn="b"/>
                      <a:r>
                        <a:rPr lang="en-US" sz="2000" b="1" u="none" strike="noStrike" dirty="0">
                          <a:effectLst/>
                        </a:rPr>
                        <a:t>Bidirectional Attention Model</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dirty="0">
                          <a:effectLst/>
                        </a:rPr>
                        <a:t>3.73</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dirty="0">
                          <a:effectLst/>
                        </a:rPr>
                        <a:t>5.52</a:t>
                      </a:r>
                      <a:endParaRPr lang="en-US" sz="2000" b="1" i="0" u="none" strike="noStrike" dirty="0">
                        <a:solidFill>
                          <a:srgbClr val="000000"/>
                        </a:solidFill>
                        <a:effectLst/>
                        <a:latin typeface="Calibri" panose="020F0502020204030204" pitchFamily="34" charset="0"/>
                      </a:endParaRPr>
                    </a:p>
                  </a:txBody>
                  <a:tcPr marL="15217" marR="15217" marT="15217" marB="0" anchor="b"/>
                </a:tc>
                <a:extLst>
                  <a:ext uri="{0D108BD9-81ED-4DB2-BD59-A6C34878D82A}">
                    <a16:rowId xmlns:a16="http://schemas.microsoft.com/office/drawing/2014/main" val="4269418613"/>
                  </a:ext>
                </a:extLst>
              </a:tr>
              <a:tr h="757787">
                <a:tc>
                  <a:txBody>
                    <a:bodyPr/>
                    <a:lstStyle/>
                    <a:p>
                      <a:pPr algn="ctr" fontAlgn="b"/>
                      <a:r>
                        <a:rPr lang="en-US" sz="2000" b="1" u="none" strike="noStrike">
                          <a:effectLst/>
                        </a:rPr>
                        <a:t>Bidirectional Stacked Attention Model</a:t>
                      </a:r>
                      <a:endParaRPr lang="en-US" sz="2000" b="1" i="0" u="none" strike="noStrike">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dirty="0">
                          <a:effectLst/>
                        </a:rPr>
                        <a:t>1.98</a:t>
                      </a:r>
                      <a:endParaRPr lang="en-US" sz="2000" b="1" i="0" u="none" strike="noStrike" dirty="0">
                        <a:solidFill>
                          <a:srgbClr val="000000"/>
                        </a:solidFill>
                        <a:effectLst/>
                        <a:latin typeface="Calibri" panose="020F0502020204030204" pitchFamily="34" charset="0"/>
                      </a:endParaRPr>
                    </a:p>
                  </a:txBody>
                  <a:tcPr marL="15217" marR="15217" marT="15217" marB="0" anchor="b"/>
                </a:tc>
                <a:tc>
                  <a:txBody>
                    <a:bodyPr/>
                    <a:lstStyle/>
                    <a:p>
                      <a:pPr algn="ctr" fontAlgn="b"/>
                      <a:r>
                        <a:rPr lang="en-US" sz="2000" b="1" u="none" strike="noStrike" dirty="0">
                          <a:effectLst/>
                        </a:rPr>
                        <a:t>3.41</a:t>
                      </a:r>
                      <a:endParaRPr lang="en-US" sz="2000" b="1" i="0" u="none" strike="noStrike" dirty="0">
                        <a:solidFill>
                          <a:srgbClr val="000000"/>
                        </a:solidFill>
                        <a:effectLst/>
                        <a:latin typeface="Calibri" panose="020F0502020204030204" pitchFamily="34" charset="0"/>
                      </a:endParaRPr>
                    </a:p>
                  </a:txBody>
                  <a:tcPr marL="15217" marR="15217" marT="15217" marB="0" anchor="b"/>
                </a:tc>
                <a:extLst>
                  <a:ext uri="{0D108BD9-81ED-4DB2-BD59-A6C34878D82A}">
                    <a16:rowId xmlns:a16="http://schemas.microsoft.com/office/drawing/2014/main" val="2705960441"/>
                  </a:ext>
                </a:extLst>
              </a:tr>
            </a:tbl>
          </a:graphicData>
        </a:graphic>
      </p:graphicFrame>
    </p:spTree>
    <p:extLst>
      <p:ext uri="{BB962C8B-B14F-4D97-AF65-F5344CB8AC3E}">
        <p14:creationId xmlns:p14="http://schemas.microsoft.com/office/powerpoint/2010/main" val="4181070661"/>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gradFill>
          <a:gsLst>
            <a:gs pos="46000">
              <a:schemeClr val="bg2">
                <a:tint val="97000"/>
                <a:hueMod val="92000"/>
                <a:satMod val="169000"/>
                <a:lumMod val="164000"/>
              </a:schemeClr>
            </a:gs>
            <a:gs pos="86000">
              <a:schemeClr val="bg2">
                <a:shade val="96000"/>
                <a:satMod val="120000"/>
                <a:lumMod val="90000"/>
              </a:schemeClr>
            </a:gs>
          </a:gsLst>
          <a:lin ang="6000000" scaled="0"/>
        </a:gradFill>
        <a:effectLst/>
      </p:bgPr>
    </p:bg>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48D5F1C0-F29B-49A5-965C-FB7D02D55EE5}"/>
              </a:ext>
            </a:extLst>
          </p:cNvPr>
          <p:cNvSpPr>
            <a:spLocks noGrp="1"/>
          </p:cNvSpPr>
          <p:nvPr>
            <p:ph type="ctrTitle"/>
          </p:nvPr>
        </p:nvSpPr>
        <p:spPr>
          <a:xfrm>
            <a:off x="2095500" y="0"/>
            <a:ext cx="8001000" cy="775253"/>
          </a:xfrm>
        </p:spPr>
        <p:txBody>
          <a:bodyPr>
            <a:normAutofit/>
          </a:bodyPr>
          <a:lstStyle/>
          <a:p>
            <a:pPr algn="ctr"/>
            <a:r>
              <a:rPr lang="en-US" sz="4000"/>
              <a:t>Training over epochs</a:t>
            </a:r>
            <a:endParaRPr lang="en-US" sz="4000" dirty="0"/>
          </a:p>
        </p:txBody>
      </p:sp>
      <p:pic>
        <p:nvPicPr>
          <p:cNvPr id="18" name="Picture 17">
            <a:extLst>
              <a:ext uri="{FF2B5EF4-FFF2-40B4-BE49-F238E27FC236}">
                <a16:creationId xmlns:a16="http://schemas.microsoft.com/office/drawing/2014/main" id="{C52EE3EC-D695-48E4-BF59-088E63F0AC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4241" y="834887"/>
            <a:ext cx="9043517" cy="5920000"/>
          </a:xfrm>
          <a:prstGeom prst="rect">
            <a:avLst/>
          </a:prstGeom>
        </p:spPr>
      </p:pic>
    </p:spTree>
    <p:extLst>
      <p:ext uri="{BB962C8B-B14F-4D97-AF65-F5344CB8AC3E}">
        <p14:creationId xmlns:p14="http://schemas.microsoft.com/office/powerpoint/2010/main" val="2348499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gradFill>
          <a:gsLst>
            <a:gs pos="46000">
              <a:schemeClr val="bg2">
                <a:tint val="97000"/>
                <a:hueMod val="92000"/>
                <a:satMod val="169000"/>
                <a:lumMod val="164000"/>
              </a:schemeClr>
            </a:gs>
            <a:gs pos="86000">
              <a:schemeClr val="bg2">
                <a:shade val="96000"/>
                <a:satMod val="120000"/>
                <a:lumMod val="90000"/>
              </a:schemeClr>
            </a:gs>
          </a:gsLst>
          <a:lin ang="6000000" scaled="0"/>
        </a:gradFill>
        <a:effectLst/>
      </p:bgPr>
    </p:bg>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48D5F1C0-F29B-49A5-965C-FB7D02D55EE5}"/>
              </a:ext>
            </a:extLst>
          </p:cNvPr>
          <p:cNvSpPr>
            <a:spLocks noGrp="1"/>
          </p:cNvSpPr>
          <p:nvPr>
            <p:ph type="ctrTitle"/>
          </p:nvPr>
        </p:nvSpPr>
        <p:spPr>
          <a:xfrm>
            <a:off x="2095500" y="0"/>
            <a:ext cx="8001000" cy="775253"/>
          </a:xfrm>
        </p:spPr>
        <p:txBody>
          <a:bodyPr>
            <a:normAutofit/>
          </a:bodyPr>
          <a:lstStyle/>
          <a:p>
            <a:pPr algn="ctr"/>
            <a:r>
              <a:rPr lang="en-US" sz="4000" dirty="0"/>
              <a:t>Testing over epochs</a:t>
            </a:r>
          </a:p>
        </p:txBody>
      </p:sp>
      <p:pic>
        <p:nvPicPr>
          <p:cNvPr id="3" name="Picture 2">
            <a:extLst>
              <a:ext uri="{FF2B5EF4-FFF2-40B4-BE49-F238E27FC236}">
                <a16:creationId xmlns:a16="http://schemas.microsoft.com/office/drawing/2014/main" id="{D50BD255-EB4C-4586-94CC-220810FF78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2039" y="795131"/>
            <a:ext cx="9047922" cy="5903361"/>
          </a:xfrm>
          <a:prstGeom prst="rect">
            <a:avLst/>
          </a:prstGeom>
        </p:spPr>
      </p:pic>
    </p:spTree>
    <p:extLst>
      <p:ext uri="{BB962C8B-B14F-4D97-AF65-F5344CB8AC3E}">
        <p14:creationId xmlns:p14="http://schemas.microsoft.com/office/powerpoint/2010/main" val="14899998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83601" y="352653"/>
            <a:ext cx="8688389" cy="1507067"/>
          </a:xfrm>
        </p:spPr>
        <p:txBody>
          <a:bodyPr/>
          <a:lstStyle/>
          <a:p>
            <a:r>
              <a:rPr lang="en-US" dirty="0">
                <a:solidFill>
                  <a:srgbClr val="052F61"/>
                </a:solidFill>
              </a:rPr>
              <a:t>conclusion</a:t>
            </a: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783601" y="1684131"/>
            <a:ext cx="8261007" cy="3509616"/>
          </a:xfrm>
        </p:spPr>
        <p:txBody>
          <a:bodyPr>
            <a:noAutofit/>
          </a:bodyPr>
          <a:lstStyle/>
          <a:p>
            <a:pPr algn="just">
              <a:buClr>
                <a:srgbClr val="4CB6E8"/>
              </a:buClr>
            </a:pPr>
            <a:r>
              <a:rPr lang="en-US" sz="2200" dirty="0">
                <a:latin typeface="Verdana" panose="020B0604030504040204" pitchFamily="34" charset="0"/>
                <a:ea typeface="Verdana" panose="020B0604030504040204" pitchFamily="34" charset="0"/>
                <a:cs typeface="Calibri" panose="020F0502020204030204" pitchFamily="34" charset="0"/>
              </a:rPr>
              <a:t>Our models, even though clearly outperforming the state-of-the-art models, can be further optimized</a:t>
            </a:r>
          </a:p>
          <a:p>
            <a:pPr algn="just">
              <a:buClr>
                <a:srgbClr val="4CB6E8"/>
              </a:buClr>
            </a:pPr>
            <a:r>
              <a:rPr lang="en-US" sz="2200" dirty="0">
                <a:latin typeface="Verdana" panose="020B0604030504040204" pitchFamily="34" charset="0"/>
                <a:ea typeface="Verdana" panose="020B0604030504040204" pitchFamily="34" charset="0"/>
                <a:cs typeface="Calibri" panose="020F0502020204030204" pitchFamily="34" charset="0"/>
              </a:rPr>
              <a:t>H</a:t>
            </a:r>
            <a:r>
              <a:rPr lang="en-US" sz="2200" dirty="0">
                <a:effectLst/>
                <a:latin typeface="Verdana" panose="020B0604030504040204" pitchFamily="34" charset="0"/>
                <a:ea typeface="Verdana" panose="020B0604030504040204" pitchFamily="34" charset="0"/>
                <a:cs typeface="Calibri" panose="020F0502020204030204" pitchFamily="34" charset="0"/>
              </a:rPr>
              <a:t>igh MSE can be explained by the fact that many of the sensors had long downtime, so using a simple imputation is not a desirable technique</a:t>
            </a:r>
          </a:p>
          <a:p>
            <a:pPr algn="just">
              <a:buClr>
                <a:srgbClr val="4CB6E8"/>
              </a:buClr>
            </a:pPr>
            <a:r>
              <a:rPr lang="en-US" sz="2200" dirty="0">
                <a:latin typeface="Verdana" panose="020B0604030504040204" pitchFamily="34" charset="0"/>
                <a:ea typeface="Verdana" panose="020B0604030504040204" pitchFamily="34" charset="0"/>
                <a:cs typeface="Calibri" panose="020F0502020204030204" pitchFamily="34" charset="0"/>
              </a:rPr>
              <a:t>T</a:t>
            </a:r>
            <a:r>
              <a:rPr lang="en-US" sz="2200" dirty="0">
                <a:effectLst/>
                <a:latin typeface="Verdana" panose="020B0604030504040204" pitchFamily="34" charset="0"/>
                <a:ea typeface="Verdana" panose="020B0604030504040204" pitchFamily="34" charset="0"/>
                <a:cs typeface="Calibri" panose="020F0502020204030204" pitchFamily="34" charset="0"/>
              </a:rPr>
              <a:t>hese models can be extended to predict multiple pollutants, as well as the AQI</a:t>
            </a:r>
          </a:p>
        </p:txBody>
      </p:sp>
    </p:spTree>
    <p:extLst>
      <p:ext uri="{BB962C8B-B14F-4D97-AF65-F5344CB8AC3E}">
        <p14:creationId xmlns:p14="http://schemas.microsoft.com/office/powerpoint/2010/main" val="3790984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43845" y="2330541"/>
            <a:ext cx="10447616" cy="1507067"/>
          </a:xfrm>
        </p:spPr>
        <p:txBody>
          <a:bodyPr>
            <a:normAutofit/>
          </a:bodyPr>
          <a:lstStyle/>
          <a:p>
            <a:pPr algn="ctr"/>
            <a:r>
              <a:rPr lang="en-US" sz="4500" b="1" dirty="0">
                <a:solidFill>
                  <a:srgbClr val="003366"/>
                </a:solidFill>
              </a:rPr>
              <a:t>Thank you for your attention</a:t>
            </a:r>
          </a:p>
        </p:txBody>
      </p:sp>
    </p:spTree>
    <p:extLst>
      <p:ext uri="{BB962C8B-B14F-4D97-AF65-F5344CB8AC3E}">
        <p14:creationId xmlns:p14="http://schemas.microsoft.com/office/powerpoint/2010/main" val="1146623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83602" y="352653"/>
            <a:ext cx="8534400" cy="1507067"/>
          </a:xfrm>
        </p:spPr>
        <p:txBody>
          <a:bodyPr/>
          <a:lstStyle/>
          <a:p>
            <a:r>
              <a:rPr lang="en-US" dirty="0">
                <a:solidFill>
                  <a:srgbClr val="003366"/>
                </a:solidFill>
                <a:latin typeface="Verdana" panose="020B0604030504040204" pitchFamily="34" charset="0"/>
                <a:ea typeface="Verdana" panose="020B0604030504040204" pitchFamily="34" charset="0"/>
              </a:rPr>
              <a:t>Air pollution</a:t>
            </a: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783602" y="1730512"/>
            <a:ext cx="8534400" cy="4073941"/>
          </a:xfrm>
        </p:spPr>
        <p:txBody>
          <a:bodyPr>
            <a:noAutofit/>
          </a:bodyPr>
          <a:lstStyle/>
          <a:p>
            <a:pPr algn="just">
              <a:buClr>
                <a:srgbClr val="4CB6E8"/>
              </a:buClr>
            </a:pPr>
            <a:r>
              <a:rPr lang="en-US" sz="2200" dirty="0">
                <a:solidFill>
                  <a:srgbClr val="052F61"/>
                </a:solidFill>
                <a:latin typeface="Verdana" panose="020B0604030504040204" pitchFamily="34" charset="0"/>
                <a:ea typeface="Verdana" panose="020B0604030504040204" pitchFamily="34" charset="0"/>
              </a:rPr>
              <a:t>B</a:t>
            </a:r>
            <a:r>
              <a:rPr lang="en-US" sz="2200" dirty="0">
                <a:solidFill>
                  <a:srgbClr val="052F61"/>
                </a:solidFill>
                <a:effectLst/>
                <a:latin typeface="Verdana" panose="020B0604030504040204" pitchFamily="34" charset="0"/>
                <a:ea typeface="Verdana" panose="020B0604030504040204" pitchFamily="34" charset="0"/>
              </a:rPr>
              <a:t>y 2050 70% of the world's population will live in urban centers, which means that we need efficient solutions for monitoring and predicting air pollution</a:t>
            </a:r>
          </a:p>
          <a:p>
            <a:pPr algn="just">
              <a:buClr>
                <a:srgbClr val="4CB6E8"/>
              </a:buClr>
            </a:pPr>
            <a:r>
              <a:rPr lang="en-US" sz="2200" dirty="0">
                <a:solidFill>
                  <a:srgbClr val="052F61"/>
                </a:solidFill>
                <a:latin typeface="Verdana" panose="020B0604030504040204" pitchFamily="34" charset="0"/>
                <a:ea typeface="Verdana" panose="020B0604030504040204" pitchFamily="34" charset="0"/>
              </a:rPr>
              <a:t>Main cause of death for children under the age of 15, killing 600,000 every year</a:t>
            </a:r>
          </a:p>
          <a:p>
            <a:pPr algn="just">
              <a:buClr>
                <a:srgbClr val="4CB6E8"/>
              </a:buClr>
            </a:pPr>
            <a:r>
              <a:rPr lang="en-US" sz="2200" dirty="0">
                <a:solidFill>
                  <a:srgbClr val="052F61"/>
                </a:solidFill>
                <a:latin typeface="Verdana" panose="020B0604030504040204" pitchFamily="34" charset="0"/>
                <a:ea typeface="Verdana" panose="020B0604030504040204" pitchFamily="34" charset="0"/>
              </a:rPr>
              <a:t>North America and Australia are the least polluted regions, followed by Central Europe, and India and Asia with the highest air pollution</a:t>
            </a:r>
          </a:p>
          <a:p>
            <a:pPr algn="just">
              <a:buClr>
                <a:srgbClr val="4CB6E8"/>
              </a:buClr>
            </a:pPr>
            <a:r>
              <a:rPr lang="en-US" sz="2200" dirty="0">
                <a:solidFill>
                  <a:srgbClr val="052F61"/>
                </a:solidFill>
                <a:latin typeface="Verdana" panose="020B0604030504040204" pitchFamily="34" charset="0"/>
                <a:ea typeface="Verdana" panose="020B0604030504040204" pitchFamily="34" charset="0"/>
              </a:rPr>
              <a:t>Air pollution contributes toward 7 million deaths a year and 92% of the world’s population is breathing toxic air</a:t>
            </a:r>
          </a:p>
        </p:txBody>
      </p:sp>
    </p:spTree>
    <p:extLst>
      <p:ext uri="{BB962C8B-B14F-4D97-AF65-F5344CB8AC3E}">
        <p14:creationId xmlns:p14="http://schemas.microsoft.com/office/powerpoint/2010/main" val="1551855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83602" y="352653"/>
            <a:ext cx="8534400" cy="1507067"/>
          </a:xfrm>
        </p:spPr>
        <p:txBody>
          <a:bodyPr/>
          <a:lstStyle/>
          <a:p>
            <a:r>
              <a:rPr lang="en-US" dirty="0">
                <a:solidFill>
                  <a:srgbClr val="003366"/>
                </a:solidFill>
                <a:latin typeface="Verdana" panose="020B0604030504040204" pitchFamily="34" charset="0"/>
                <a:ea typeface="Verdana" panose="020B0604030504040204" pitchFamily="34" charset="0"/>
              </a:rPr>
              <a:t>Air pollution in </a:t>
            </a:r>
            <a:r>
              <a:rPr lang="en-US" dirty="0" err="1">
                <a:solidFill>
                  <a:srgbClr val="003366"/>
                </a:solidFill>
                <a:latin typeface="Verdana" panose="020B0604030504040204" pitchFamily="34" charset="0"/>
                <a:ea typeface="Verdana" panose="020B0604030504040204" pitchFamily="34" charset="0"/>
              </a:rPr>
              <a:t>skopje</a:t>
            </a:r>
            <a:endParaRPr lang="en-US" dirty="0">
              <a:solidFill>
                <a:srgbClr val="003366"/>
              </a:solidFill>
            </a:endParaRP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783601" y="2117035"/>
            <a:ext cx="9235041" cy="4293704"/>
          </a:xfrm>
        </p:spPr>
        <p:txBody>
          <a:bodyPr>
            <a:normAutofit/>
          </a:bodyPr>
          <a:lstStyle/>
          <a:p>
            <a:pPr>
              <a:buClr>
                <a:srgbClr val="4CB6E8"/>
              </a:buClr>
            </a:pPr>
            <a:r>
              <a:rPr lang="en-US" sz="2200" dirty="0"/>
              <a:t>Frequently given the title the most polluted city in Europe</a:t>
            </a:r>
          </a:p>
          <a:p>
            <a:pPr>
              <a:buClr>
                <a:srgbClr val="4CB6E8"/>
              </a:buClr>
            </a:pPr>
            <a:r>
              <a:rPr lang="en-US" sz="2200" dirty="0"/>
              <a:t>Natural predisposition contributes towards pollution, but human negligence is a far more influential factor</a:t>
            </a:r>
          </a:p>
          <a:p>
            <a:pPr>
              <a:buClr>
                <a:srgbClr val="4CB6E8"/>
              </a:buClr>
            </a:pPr>
            <a:r>
              <a:rPr lang="en-US" sz="2200" dirty="0"/>
              <a:t>Main source of air pollutants (around 77%) are combustion processes, followed by transportation (around 14%) and production processes (around 6.5%)</a:t>
            </a:r>
          </a:p>
          <a:p>
            <a:pPr>
              <a:buClr>
                <a:srgbClr val="4CB6E8"/>
              </a:buClr>
            </a:pPr>
            <a:r>
              <a:rPr lang="en-US" sz="2200" dirty="0"/>
              <a:t>A</a:t>
            </a:r>
            <a:r>
              <a:rPr lang="en-US" sz="2200"/>
              <a:t> </a:t>
            </a:r>
            <a:r>
              <a:rPr lang="en-US" sz="2200" dirty="0"/>
              <a:t>more comprehensive research is required to find a reliable and effective solution</a:t>
            </a:r>
          </a:p>
          <a:p>
            <a:pPr>
              <a:buClr>
                <a:srgbClr val="4CB6E8"/>
              </a:buClr>
            </a:pPr>
            <a:endParaRPr lang="en-US" sz="2200" dirty="0"/>
          </a:p>
        </p:txBody>
      </p:sp>
    </p:spTree>
    <p:extLst>
      <p:ext uri="{BB962C8B-B14F-4D97-AF65-F5344CB8AC3E}">
        <p14:creationId xmlns:p14="http://schemas.microsoft.com/office/powerpoint/2010/main" val="445124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614636" y="352653"/>
            <a:ext cx="9602790" cy="1507067"/>
          </a:xfrm>
        </p:spPr>
        <p:txBody>
          <a:bodyPr/>
          <a:lstStyle/>
          <a:p>
            <a:r>
              <a:rPr lang="en-US" dirty="0">
                <a:solidFill>
                  <a:srgbClr val="052F61"/>
                </a:solidFill>
              </a:rPr>
              <a:t>Air pollution monitoring systems</a:t>
            </a: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614636" y="1859720"/>
            <a:ext cx="8280886" cy="4133576"/>
          </a:xfrm>
        </p:spPr>
        <p:txBody>
          <a:bodyPr>
            <a:normAutofit/>
          </a:bodyPr>
          <a:lstStyle/>
          <a:p>
            <a:pPr algn="just">
              <a:buClr>
                <a:srgbClr val="4CB6E8"/>
              </a:buClr>
            </a:pPr>
            <a:r>
              <a:rPr lang="en-US" sz="2200" dirty="0">
                <a:latin typeface="+mj-lt"/>
                <a:ea typeface="Verdana" panose="020B0604030504040204" pitchFamily="34" charset="0"/>
                <a:cs typeface="Calibri" panose="020F0502020204030204" pitchFamily="34" charset="0"/>
              </a:rPr>
              <a:t>Many attempt to employ air pollution monitoring systems</a:t>
            </a:r>
          </a:p>
          <a:p>
            <a:pPr algn="just">
              <a:buClr>
                <a:srgbClr val="4CB6E8"/>
              </a:buClr>
            </a:pPr>
            <a:r>
              <a:rPr lang="en-US" sz="2200" dirty="0">
                <a:latin typeface="+mj-lt"/>
                <a:cs typeface="Calibri" panose="020F0502020204030204" pitchFamily="34" charset="0"/>
              </a:rPr>
              <a:t>Mainly implemented using Internet of Things (IoT) architectures</a:t>
            </a:r>
          </a:p>
          <a:p>
            <a:pPr algn="just">
              <a:buClr>
                <a:srgbClr val="4CB6E8"/>
              </a:buClr>
            </a:pPr>
            <a:r>
              <a:rPr lang="en-US" sz="2200" dirty="0">
                <a:latin typeface="+mj-lt"/>
                <a:cs typeface="Calibri" panose="020F0502020204030204" pitchFamily="34" charset="0"/>
              </a:rPr>
              <a:t>Consisting of multiple sensors connected wirelessly to monitor the different air pollutants in different regions</a:t>
            </a:r>
          </a:p>
          <a:p>
            <a:pPr algn="just">
              <a:buClr>
                <a:srgbClr val="4CB6E8"/>
              </a:buClr>
            </a:pPr>
            <a:r>
              <a:rPr lang="en-US" sz="2200" dirty="0">
                <a:latin typeface="+mj-lt"/>
                <a:cs typeface="Calibri" panose="020F0502020204030204" pitchFamily="34" charset="0"/>
              </a:rPr>
              <a:t>Can be used to extract deeper knowledge for pollution</a:t>
            </a:r>
          </a:p>
        </p:txBody>
      </p:sp>
    </p:spTree>
    <p:extLst>
      <p:ext uri="{BB962C8B-B14F-4D97-AF65-F5344CB8AC3E}">
        <p14:creationId xmlns:p14="http://schemas.microsoft.com/office/powerpoint/2010/main" val="1619137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83601" y="352653"/>
            <a:ext cx="9443764" cy="1507067"/>
          </a:xfrm>
        </p:spPr>
        <p:txBody>
          <a:bodyPr/>
          <a:lstStyle/>
          <a:p>
            <a:r>
              <a:rPr lang="en-US" dirty="0">
                <a:solidFill>
                  <a:srgbClr val="052F61"/>
                </a:solidFill>
              </a:rPr>
              <a:t>Air pollution prediction systems </a:t>
            </a:r>
            <a:endParaRPr lang="en-US" dirty="0">
              <a:solidFill>
                <a:srgbClr val="003366"/>
              </a:solidFill>
            </a:endParaRP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783601" y="1680816"/>
            <a:ext cx="8261007" cy="3796748"/>
          </a:xfrm>
        </p:spPr>
        <p:txBody>
          <a:bodyPr>
            <a:noAutofit/>
          </a:bodyPr>
          <a:lstStyle/>
          <a:p>
            <a:pPr algn="just">
              <a:buClr>
                <a:srgbClr val="4CB6E8"/>
              </a:buClr>
            </a:pPr>
            <a:r>
              <a:rPr lang="en-US" sz="2200" dirty="0">
                <a:latin typeface="Verdana" panose="020B0604030504040204" pitchFamily="34" charset="0"/>
                <a:ea typeface="Verdana" panose="020B0604030504040204" pitchFamily="34" charset="0"/>
              </a:rPr>
              <a:t>Predict the air quality index, the amount of each pollutant and high pollution areas</a:t>
            </a:r>
          </a:p>
          <a:p>
            <a:pPr algn="just">
              <a:buClr>
                <a:srgbClr val="4CB6E8"/>
              </a:buClr>
            </a:pPr>
            <a:r>
              <a:rPr lang="en-US" sz="2200" dirty="0">
                <a:latin typeface="Verdana" panose="020B0604030504040204" pitchFamily="34" charset="0"/>
                <a:cs typeface="Calibri" panose="020F0502020204030204" pitchFamily="34" charset="0"/>
              </a:rPr>
              <a:t>Approaches generally can be classified into two types:</a:t>
            </a:r>
          </a:p>
          <a:p>
            <a:pPr lvl="1" algn="just">
              <a:buClr>
                <a:srgbClr val="4CB6E8"/>
              </a:buClr>
            </a:pPr>
            <a:r>
              <a:rPr lang="en-US" sz="2000" dirty="0">
                <a:latin typeface="Verdana" panose="020B0604030504040204" pitchFamily="34" charset="0"/>
                <a:cs typeface="Calibri" panose="020F0502020204030204" pitchFamily="34" charset="0"/>
              </a:rPr>
              <a:t>Models for tracking the generation, dispersion and transmission process of pollutants</a:t>
            </a:r>
          </a:p>
          <a:p>
            <a:pPr lvl="1" algn="just">
              <a:buClr>
                <a:srgbClr val="4CB6E8"/>
              </a:buClr>
            </a:pPr>
            <a:r>
              <a:rPr lang="en-US" sz="2000" dirty="0">
                <a:latin typeface="Verdana" panose="020B0604030504040204" pitchFamily="34" charset="0"/>
                <a:cs typeface="Calibri" panose="020F0502020204030204" pitchFamily="34" charset="0"/>
              </a:rPr>
              <a:t>Statistical learning models, machine learning and deep learning models</a:t>
            </a:r>
          </a:p>
        </p:txBody>
      </p:sp>
    </p:spTree>
    <p:extLst>
      <p:ext uri="{BB962C8B-B14F-4D97-AF65-F5344CB8AC3E}">
        <p14:creationId xmlns:p14="http://schemas.microsoft.com/office/powerpoint/2010/main" val="707438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83601" y="352653"/>
            <a:ext cx="6362634" cy="1507067"/>
          </a:xfrm>
        </p:spPr>
        <p:txBody>
          <a:bodyPr/>
          <a:lstStyle/>
          <a:p>
            <a:r>
              <a:rPr lang="en-US" dirty="0">
                <a:solidFill>
                  <a:srgbClr val="052F61"/>
                </a:solidFill>
              </a:rPr>
              <a:t>Aim of research</a:t>
            </a:r>
            <a:endParaRPr lang="en-US" dirty="0">
              <a:solidFill>
                <a:srgbClr val="003366"/>
              </a:solidFill>
            </a:endParaRP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783601" y="1680816"/>
            <a:ext cx="8261007" cy="3796748"/>
          </a:xfrm>
        </p:spPr>
        <p:txBody>
          <a:bodyPr>
            <a:noAutofit/>
          </a:bodyPr>
          <a:lstStyle/>
          <a:p>
            <a:pPr algn="just">
              <a:buClr>
                <a:srgbClr val="4CB6E8"/>
              </a:buClr>
            </a:pPr>
            <a:r>
              <a:rPr lang="en-US" sz="2200" dirty="0">
                <a:latin typeface="Verdana" panose="020B0604030504040204" pitchFamily="34" charset="0"/>
                <a:ea typeface="Verdana" panose="020B0604030504040204" pitchFamily="34" charset="0"/>
              </a:rPr>
              <a:t>Provide novel attention based long-short term memory models for air pollution prediction</a:t>
            </a:r>
          </a:p>
          <a:p>
            <a:pPr algn="just">
              <a:buClr>
                <a:srgbClr val="4CB6E8"/>
              </a:buClr>
            </a:pPr>
            <a:r>
              <a:rPr lang="en-US" dirty="0">
                <a:latin typeface="Verdana" panose="020B0604030504040204" pitchFamily="34" charset="0"/>
                <a:cs typeface="Calibri" panose="020F0502020204030204" pitchFamily="34" charset="0"/>
              </a:rPr>
              <a:t>P</a:t>
            </a:r>
            <a:r>
              <a:rPr lang="en-US" sz="2000" dirty="0">
                <a:latin typeface="Verdana" panose="020B0604030504040204" pitchFamily="34" charset="0"/>
                <a:cs typeface="Calibri" panose="020F0502020204030204" pitchFamily="34" charset="0"/>
              </a:rPr>
              <a:t>rovide a comprehensive explanation of our models and design decisions</a:t>
            </a:r>
          </a:p>
          <a:p>
            <a:pPr algn="just">
              <a:buClr>
                <a:srgbClr val="4CB6E8"/>
              </a:buClr>
            </a:pPr>
            <a:r>
              <a:rPr lang="en-US" dirty="0">
                <a:latin typeface="Verdana" panose="020B0604030504040204" pitchFamily="34" charset="0"/>
                <a:cs typeface="Calibri" panose="020F0502020204030204" pitchFamily="34" charset="0"/>
              </a:rPr>
              <a:t>S</a:t>
            </a:r>
            <a:r>
              <a:rPr lang="en-US" sz="2000" dirty="0">
                <a:latin typeface="Verdana" panose="020B0604030504040204" pitchFamily="34" charset="0"/>
                <a:cs typeface="Calibri" panose="020F0502020204030204" pitchFamily="34" charset="0"/>
              </a:rPr>
              <a:t>how and compare our results to the Long-short term memory model (LSTM) and Bidirectional LSTM as a state-of-the-art approaches</a:t>
            </a:r>
          </a:p>
        </p:txBody>
      </p:sp>
    </p:spTree>
    <p:extLst>
      <p:ext uri="{BB962C8B-B14F-4D97-AF65-F5344CB8AC3E}">
        <p14:creationId xmlns:p14="http://schemas.microsoft.com/office/powerpoint/2010/main" val="1741453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783601" y="352653"/>
            <a:ext cx="6362634" cy="1507067"/>
          </a:xfrm>
        </p:spPr>
        <p:txBody>
          <a:bodyPr/>
          <a:lstStyle/>
          <a:p>
            <a:r>
              <a:rPr lang="en-US" dirty="0">
                <a:solidFill>
                  <a:srgbClr val="052F61"/>
                </a:solidFill>
              </a:rPr>
              <a:t>Data</a:t>
            </a:r>
            <a:endParaRPr lang="en-US" dirty="0">
              <a:solidFill>
                <a:srgbClr val="003366"/>
              </a:solidFill>
            </a:endParaRP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783601" y="1680816"/>
            <a:ext cx="8261007" cy="3796748"/>
          </a:xfrm>
        </p:spPr>
        <p:txBody>
          <a:bodyPr>
            <a:noAutofit/>
          </a:bodyPr>
          <a:lstStyle/>
          <a:p>
            <a:pPr algn="just">
              <a:buClr>
                <a:srgbClr val="4CB6E8"/>
              </a:buClr>
            </a:pPr>
            <a:r>
              <a:rPr lang="en-US" sz="2200" dirty="0">
                <a:latin typeface="Verdana" panose="020B0604030504040204" pitchFamily="34" charset="0"/>
                <a:ea typeface="Verdana" panose="020B0604030504040204" pitchFamily="34" charset="0"/>
              </a:rPr>
              <a:t>Pollution data and weather information for the last three years in Skopje are incorporated</a:t>
            </a:r>
          </a:p>
          <a:p>
            <a:pPr algn="just">
              <a:buClr>
                <a:srgbClr val="4CB6E8"/>
              </a:buClr>
            </a:pPr>
            <a:r>
              <a:rPr lang="en-US" sz="2200" dirty="0">
                <a:latin typeface="Verdana" panose="020B0604030504040204" pitchFamily="34" charset="0"/>
                <a:cs typeface="Calibri" panose="020F0502020204030204" pitchFamily="34" charset="0"/>
              </a:rPr>
              <a:t>Pollution data was collected from the API endpoints of </a:t>
            </a:r>
            <a:r>
              <a:rPr lang="en-US" sz="2200" dirty="0" err="1">
                <a:latin typeface="Verdana" panose="020B0604030504040204" pitchFamily="34" charset="0"/>
                <a:cs typeface="Calibri" panose="020F0502020204030204" pitchFamily="34" charset="0"/>
              </a:rPr>
              <a:t>pulse.eco</a:t>
            </a:r>
            <a:endParaRPr lang="en-US" sz="2200" dirty="0">
              <a:latin typeface="Verdana" panose="020B0604030504040204" pitchFamily="34" charset="0"/>
              <a:cs typeface="Calibri" panose="020F0502020204030204" pitchFamily="34" charset="0"/>
            </a:endParaRPr>
          </a:p>
          <a:p>
            <a:pPr algn="just">
              <a:buClr>
                <a:srgbClr val="4CB6E8"/>
              </a:buClr>
            </a:pPr>
            <a:r>
              <a:rPr lang="en-US" sz="2200" dirty="0">
                <a:latin typeface="Verdana" panose="020B0604030504040204" pitchFamily="34" charset="0"/>
                <a:cs typeface="Calibri" panose="020F0502020204030204" pitchFamily="34" charset="0"/>
              </a:rPr>
              <a:t>Weather information was collected from the API endpoints of World Weather Online</a:t>
            </a:r>
          </a:p>
          <a:p>
            <a:pPr algn="just">
              <a:buClr>
                <a:srgbClr val="4CB6E8"/>
              </a:buClr>
            </a:pPr>
            <a:r>
              <a:rPr lang="en-US" sz="2200" dirty="0">
                <a:latin typeface="Verdana" panose="020B0604030504040204" pitchFamily="34" charset="0"/>
                <a:cs typeface="Calibri" panose="020F0502020204030204" pitchFamily="34" charset="0"/>
              </a:rPr>
              <a:t>The dataset consists of 563,496 PM</a:t>
            </a:r>
            <a:r>
              <a:rPr lang="en-US" sz="2200" baseline="-25000" dirty="0">
                <a:latin typeface="Verdana" panose="020B0604030504040204" pitchFamily="34" charset="0"/>
                <a:cs typeface="Calibri" panose="020F0502020204030204" pitchFamily="34" charset="0"/>
              </a:rPr>
              <a:t>2.5</a:t>
            </a:r>
            <a:r>
              <a:rPr lang="en-US" sz="2200" dirty="0">
                <a:latin typeface="Verdana" panose="020B0604030504040204" pitchFamily="34" charset="0"/>
                <a:cs typeface="Calibri" panose="020F0502020204030204" pitchFamily="34" charset="0"/>
              </a:rPr>
              <a:t> pollution entries fused with the previously stated weather information</a:t>
            </a:r>
          </a:p>
        </p:txBody>
      </p:sp>
    </p:spTree>
    <p:extLst>
      <p:ext uri="{BB962C8B-B14F-4D97-AF65-F5344CB8AC3E}">
        <p14:creationId xmlns:p14="http://schemas.microsoft.com/office/powerpoint/2010/main" val="66173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346278" y="163809"/>
            <a:ext cx="6362634" cy="1507067"/>
          </a:xfrm>
        </p:spPr>
        <p:txBody>
          <a:bodyPr/>
          <a:lstStyle/>
          <a:p>
            <a:r>
              <a:rPr lang="en-US" dirty="0">
                <a:solidFill>
                  <a:srgbClr val="052F61"/>
                </a:solidFill>
              </a:rPr>
              <a:t>Proposed approaches</a:t>
            </a:r>
            <a:endParaRPr lang="en-US" dirty="0">
              <a:solidFill>
                <a:srgbClr val="003366"/>
              </a:solidFill>
            </a:endParaRPr>
          </a:p>
        </p:txBody>
      </p:sp>
      <p:sp>
        <p:nvSpPr>
          <p:cNvPr id="3" name="Content Placeholder 2">
            <a:extLst>
              <a:ext uri="{FF2B5EF4-FFF2-40B4-BE49-F238E27FC236}">
                <a16:creationId xmlns:a16="http://schemas.microsoft.com/office/drawing/2014/main" id="{17E35FD8-D1BF-45D6-B358-31559BF1A4B0}"/>
              </a:ext>
            </a:extLst>
          </p:cNvPr>
          <p:cNvSpPr>
            <a:spLocks noGrp="1"/>
          </p:cNvSpPr>
          <p:nvPr>
            <p:ph idx="1"/>
          </p:nvPr>
        </p:nvSpPr>
        <p:spPr>
          <a:xfrm>
            <a:off x="346278" y="1507067"/>
            <a:ext cx="8907051" cy="5003063"/>
          </a:xfrm>
        </p:spPr>
        <p:txBody>
          <a:bodyPr>
            <a:noAutofit/>
          </a:bodyPr>
          <a:lstStyle/>
          <a:p>
            <a:pPr algn="just">
              <a:buClr>
                <a:srgbClr val="4CB6E8"/>
              </a:buClr>
            </a:pPr>
            <a:r>
              <a:rPr lang="en-US" dirty="0">
                <a:latin typeface="Verdana" panose="020B0604030504040204" pitchFamily="34" charset="0"/>
                <a:ea typeface="Verdana" panose="020B0604030504040204" pitchFamily="34" charset="0"/>
              </a:rPr>
              <a:t>The novel approaches are mainly focused on deep learning architectures, specifically recurrent neural networks</a:t>
            </a:r>
          </a:p>
          <a:p>
            <a:pPr algn="just">
              <a:buClr>
                <a:srgbClr val="4CB6E8"/>
              </a:buClr>
            </a:pPr>
            <a:r>
              <a:rPr lang="en-US" dirty="0">
                <a:latin typeface="Verdana" panose="020B0604030504040204" pitchFamily="34" charset="0"/>
                <a:cs typeface="Calibri" panose="020F0502020204030204" pitchFamily="34" charset="0"/>
              </a:rPr>
              <a:t>The pollution data has temporal dependencies which means that the current pollution is dependent on the data available for the previous N timesteps</a:t>
            </a:r>
          </a:p>
          <a:p>
            <a:pPr algn="just">
              <a:buClr>
                <a:srgbClr val="4CB6E8"/>
              </a:buClr>
            </a:pPr>
            <a:r>
              <a:rPr lang="en-US" dirty="0">
                <a:latin typeface="Verdana" panose="020B0604030504040204" pitchFamily="34" charset="0"/>
                <a:cs typeface="Calibri" panose="020F0502020204030204" pitchFamily="34" charset="0"/>
              </a:rPr>
              <a:t>the neural network can decide which available information should be considered, and the appropriate factor for that information</a:t>
            </a:r>
          </a:p>
          <a:p>
            <a:pPr algn="just">
              <a:buClr>
                <a:srgbClr val="4CB6E8"/>
              </a:buClr>
            </a:pPr>
            <a:r>
              <a:rPr lang="en-US" dirty="0">
                <a:latin typeface="Verdana" panose="020B0604030504040204" pitchFamily="34" charset="0"/>
                <a:cs typeface="Calibri" panose="020F0502020204030204" pitchFamily="34" charset="0"/>
              </a:rPr>
              <a:t>How to determine the factor by which different timesteps affect the current prediction, and the window size of the timesteps?</a:t>
            </a:r>
          </a:p>
          <a:p>
            <a:pPr algn="just">
              <a:buClr>
                <a:srgbClr val="4CB6E8"/>
              </a:buClr>
            </a:pPr>
            <a:r>
              <a:rPr lang="en-US" dirty="0">
                <a:latin typeface="Verdana" panose="020B0604030504040204" pitchFamily="34" charset="0"/>
                <a:cs typeface="Calibri" panose="020F0502020204030204" pitchFamily="34" charset="0"/>
              </a:rPr>
              <a:t>In our novel models, we propose an attention approach which resolves the problem of determining how much different timesteps affect the current prediction</a:t>
            </a:r>
          </a:p>
          <a:p>
            <a:pPr algn="just">
              <a:buClr>
                <a:srgbClr val="4CB6E8"/>
              </a:buClr>
            </a:pPr>
            <a:r>
              <a:rPr lang="en-US" dirty="0">
                <a:latin typeface="Verdana" panose="020B0604030504040204" pitchFamily="34" charset="0"/>
                <a:cs typeface="Calibri" panose="020F0502020204030204" pitchFamily="34" charset="0"/>
              </a:rPr>
              <a:t>We show that the size of the window becomes a trade-off with the computational power</a:t>
            </a:r>
          </a:p>
        </p:txBody>
      </p:sp>
    </p:spTree>
    <p:extLst>
      <p:ext uri="{BB962C8B-B14F-4D97-AF65-F5344CB8AC3E}">
        <p14:creationId xmlns:p14="http://schemas.microsoft.com/office/powerpoint/2010/main" val="2158287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6" name="Straight Connector 35">
            <a:extLst>
              <a:ext uri="{FF2B5EF4-FFF2-40B4-BE49-F238E27FC236}">
                <a16:creationId xmlns:a16="http://schemas.microsoft.com/office/drawing/2014/main" id="{0512F9CB-A1A0-4043-A103-F6A4B94B69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ADBE6588-EE16-4389-857C-86A156D49E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17FD48D2-B0A7-413D-B947-AA55AC1296D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2" name="Straight Connector 41">
            <a:extLst>
              <a:ext uri="{FF2B5EF4-FFF2-40B4-BE49-F238E27FC236}">
                <a16:creationId xmlns:a16="http://schemas.microsoft.com/office/drawing/2014/main" id="{2BE668D0-D906-4EEE-B32F-8C028624B8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1DE67A3-B8F6-4CFD-A8E0-D15200F231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46" name="Rectangle 45">
            <a:extLst>
              <a:ext uri="{FF2B5EF4-FFF2-40B4-BE49-F238E27FC236}">
                <a16:creationId xmlns:a16="http://schemas.microsoft.com/office/drawing/2014/main" id="{C6F269C0-E938-4ACE-9291-680DA455A4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68A0344-DAFB-4BEF-95BC-33069C746FAE}"/>
              </a:ext>
            </a:extLst>
          </p:cNvPr>
          <p:cNvSpPr>
            <a:spLocks noGrp="1"/>
          </p:cNvSpPr>
          <p:nvPr>
            <p:ph type="title"/>
          </p:nvPr>
        </p:nvSpPr>
        <p:spPr>
          <a:xfrm>
            <a:off x="5744309" y="628617"/>
            <a:ext cx="6223278" cy="1435663"/>
          </a:xfrm>
        </p:spPr>
        <p:txBody>
          <a:bodyPr vert="horz" lIns="91440" tIns="45720" rIns="91440" bIns="45720" rtlCol="0" anchor="b">
            <a:normAutofit/>
          </a:bodyPr>
          <a:lstStyle/>
          <a:p>
            <a:pPr algn="ctr"/>
            <a:r>
              <a:rPr lang="en-US" sz="3400" dirty="0">
                <a:solidFill>
                  <a:srgbClr val="FFFFFF"/>
                </a:solidFill>
              </a:rPr>
              <a:t>Stacked attention model</a:t>
            </a:r>
          </a:p>
        </p:txBody>
      </p:sp>
      <p:sp useBgFill="1">
        <p:nvSpPr>
          <p:cNvPr id="48" name="Snip Diagonal Corner Rectangle 6">
            <a:extLst>
              <a:ext uri="{FF2B5EF4-FFF2-40B4-BE49-F238E27FC236}">
                <a16:creationId xmlns:a16="http://schemas.microsoft.com/office/drawing/2014/main" id="{353910D8-86D8-4812-AACB-F5860956EB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000" y="620722"/>
            <a:ext cx="4977369" cy="5286838"/>
          </a:xfrm>
          <a:prstGeom prst="snip2DiagRect">
            <a:avLst>
              <a:gd name="adj1" fmla="val 9763"/>
              <a:gd name="adj2" fmla="val 0"/>
            </a:avLst>
          </a:prstGeom>
          <a:ln>
            <a:noFill/>
          </a:ln>
          <a:effectLst>
            <a:innerShdw blurRad="57150" dist="38100" dir="14460000">
              <a:prstClr val="black">
                <a:alpha val="7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AE623F3-C402-4C33-A1AF-06329F7AD9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7911" y="761884"/>
            <a:ext cx="3999244" cy="5046366"/>
          </a:xfrm>
          <a:prstGeom prst="rect">
            <a:avLst/>
          </a:prstGeom>
        </p:spPr>
      </p:pic>
      <p:grpSp>
        <p:nvGrpSpPr>
          <p:cNvPr id="50" name="Group 49">
            <a:extLst>
              <a:ext uri="{FF2B5EF4-FFF2-40B4-BE49-F238E27FC236}">
                <a16:creationId xmlns:a16="http://schemas.microsoft.com/office/drawing/2014/main" id="{B0DDB13E-0746-49BA-B832-3DBEF6AB5E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51" name="Straight Connector 50">
              <a:extLst>
                <a:ext uri="{FF2B5EF4-FFF2-40B4-BE49-F238E27FC236}">
                  <a16:creationId xmlns:a16="http://schemas.microsoft.com/office/drawing/2014/main" id="{675ABE57-032A-4BDB-8DA5-921E3A26575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B1CBD4F3-E4C6-4345-B5B9-225E609D38E9}"/>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3AD7E20A-1B41-40E2-9927-FD6E3E09DF6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B42C5E4E-9C9A-4C8F-A06F-0C25A124EA8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24382779-711D-4169-BCDC-A353BB9E75A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rgbClr val="FFFFFF"/>
              </a:solidFill>
            </a:ln>
          </p:spPr>
          <p:style>
            <a:lnRef idx="2">
              <a:schemeClr val="accent1"/>
            </a:lnRef>
            <a:fillRef idx="0">
              <a:schemeClr val="accent1"/>
            </a:fillRef>
            <a:effectRef idx="1">
              <a:schemeClr val="accent1"/>
            </a:effectRef>
            <a:fontRef idx="minor">
              <a:schemeClr val="tx1"/>
            </a:fontRef>
          </p:style>
        </p:cxnSp>
      </p:grpSp>
      <p:sp>
        <p:nvSpPr>
          <p:cNvPr id="35" name="Content Placeholder 2">
            <a:extLst>
              <a:ext uri="{FF2B5EF4-FFF2-40B4-BE49-F238E27FC236}">
                <a16:creationId xmlns:a16="http://schemas.microsoft.com/office/drawing/2014/main" id="{48C7F5E9-ADA7-481F-9969-119EC471ED30}"/>
              </a:ext>
            </a:extLst>
          </p:cNvPr>
          <p:cNvSpPr>
            <a:spLocks noGrp="1"/>
          </p:cNvSpPr>
          <p:nvPr>
            <p:ph idx="1"/>
          </p:nvPr>
        </p:nvSpPr>
        <p:spPr>
          <a:xfrm>
            <a:off x="6065078" y="2123544"/>
            <a:ext cx="4589669" cy="2753256"/>
          </a:xfrm>
        </p:spPr>
        <p:txBody>
          <a:bodyPr>
            <a:noAutofit/>
          </a:bodyPr>
          <a:lstStyle/>
          <a:p>
            <a:pPr algn="just">
              <a:buClr>
                <a:schemeClr val="bg1"/>
              </a:buClr>
            </a:pPr>
            <a:r>
              <a:rPr lang="en-US" sz="2200" dirty="0">
                <a:solidFill>
                  <a:schemeClr val="bg1"/>
                </a:solidFill>
                <a:latin typeface="Verdana" panose="020B0604030504040204" pitchFamily="34" charset="0"/>
                <a:cs typeface="Calibri" panose="020F0502020204030204" pitchFamily="34" charset="0"/>
              </a:rPr>
              <a:t>This model consists of three main building blocks:</a:t>
            </a:r>
          </a:p>
          <a:p>
            <a:pPr lvl="1" algn="just">
              <a:buClr>
                <a:schemeClr val="bg1"/>
              </a:buClr>
            </a:pPr>
            <a:r>
              <a:rPr lang="en-US" sz="2200" dirty="0">
                <a:solidFill>
                  <a:schemeClr val="bg1"/>
                </a:solidFill>
                <a:latin typeface="Verdana" panose="020B0604030504040204" pitchFamily="34" charset="0"/>
                <a:cs typeface="Calibri" panose="020F0502020204030204" pitchFamily="34" charset="0"/>
              </a:rPr>
              <a:t>Pre-attention LSTM block</a:t>
            </a:r>
          </a:p>
          <a:p>
            <a:pPr lvl="1" algn="just">
              <a:buClr>
                <a:schemeClr val="bg1"/>
              </a:buClr>
            </a:pPr>
            <a:r>
              <a:rPr lang="en-US" sz="2200" dirty="0">
                <a:solidFill>
                  <a:schemeClr val="bg1"/>
                </a:solidFill>
                <a:latin typeface="Verdana" panose="020B0604030504040204" pitchFamily="34" charset="0"/>
                <a:cs typeface="Calibri" panose="020F0502020204030204" pitchFamily="34" charset="0"/>
              </a:rPr>
              <a:t>Attention block</a:t>
            </a:r>
          </a:p>
          <a:p>
            <a:pPr lvl="1" algn="just">
              <a:buClr>
                <a:schemeClr val="bg1"/>
              </a:buClr>
            </a:pPr>
            <a:r>
              <a:rPr lang="en-US" sz="2200" dirty="0">
                <a:solidFill>
                  <a:schemeClr val="bg1"/>
                </a:solidFill>
                <a:latin typeface="Verdana" panose="020B0604030504040204" pitchFamily="34" charset="0"/>
                <a:cs typeface="Calibri" panose="020F0502020204030204" pitchFamily="34" charset="0"/>
              </a:rPr>
              <a:t>Post-attention LSTM block </a:t>
            </a:r>
          </a:p>
        </p:txBody>
      </p:sp>
    </p:spTree>
    <p:extLst>
      <p:ext uri="{BB962C8B-B14F-4D97-AF65-F5344CB8AC3E}">
        <p14:creationId xmlns:p14="http://schemas.microsoft.com/office/powerpoint/2010/main" val="368289274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Slice">
  <a:themeElements>
    <a:clrScheme name="Custom 1">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Custom 3">
      <a:majorFont>
        <a:latin typeface="Verdana"/>
        <a:ea typeface=""/>
        <a:cs typeface=""/>
      </a:majorFont>
      <a:minorFont>
        <a:latin typeface="Verdana"/>
        <a:ea typeface=""/>
        <a:cs typeface=""/>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771</Words>
  <Application>Microsoft Office PowerPoint</Application>
  <PresentationFormat>Widescreen</PresentationFormat>
  <Paragraphs>88</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Helvetica Neue</vt:lpstr>
      <vt:lpstr>Verdana</vt:lpstr>
      <vt:lpstr>Wingdings 3</vt:lpstr>
      <vt:lpstr>Slice</vt:lpstr>
      <vt:lpstr>Attention Models for PM2.5 Prediction</vt:lpstr>
      <vt:lpstr>Air pollution</vt:lpstr>
      <vt:lpstr>Air pollution in skopje</vt:lpstr>
      <vt:lpstr>Air pollution monitoring systems</vt:lpstr>
      <vt:lpstr>Air pollution prediction systems </vt:lpstr>
      <vt:lpstr>Aim of research</vt:lpstr>
      <vt:lpstr>Data</vt:lpstr>
      <vt:lpstr>Proposed approaches</vt:lpstr>
      <vt:lpstr>Stacked attention model</vt:lpstr>
      <vt:lpstr>Bidirectional Stacked attention model</vt:lpstr>
      <vt:lpstr>attention mechanism</vt:lpstr>
      <vt:lpstr>Experimental setup</vt:lpstr>
      <vt:lpstr>evaluation</vt:lpstr>
      <vt:lpstr>Training over epochs</vt:lpstr>
      <vt:lpstr>Testing over epochs</vt:lpstr>
      <vt:lpstr>conclusion</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Attention Models for PM2.5 Prediction</dc:title>
  <dc:creator>jovan.kalajdzieski@outlook.com</dc:creator>
  <cp:lastModifiedBy>jovan.kalajdzieski@outlook.com</cp:lastModifiedBy>
  <cp:revision>4</cp:revision>
  <dcterms:created xsi:type="dcterms:W3CDTF">2020-11-23T15:43:26Z</dcterms:created>
  <dcterms:modified xsi:type="dcterms:W3CDTF">2020-11-23T15:53:46Z</dcterms:modified>
</cp:coreProperties>
</file>