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516" r:id="rId2"/>
    <p:sldId id="518" r:id="rId3"/>
    <p:sldId id="519" r:id="rId4"/>
    <p:sldId id="422" r:id="rId5"/>
    <p:sldId id="423" r:id="rId6"/>
    <p:sldId id="426" r:id="rId7"/>
    <p:sldId id="468" r:id="rId8"/>
    <p:sldId id="439" r:id="rId9"/>
    <p:sldId id="469" r:id="rId10"/>
    <p:sldId id="445" r:id="rId11"/>
    <p:sldId id="346" r:id="rId12"/>
    <p:sldId id="464" r:id="rId13"/>
    <p:sldId id="403" r:id="rId14"/>
    <p:sldId id="380" r:id="rId15"/>
    <p:sldId id="499" r:id="rId16"/>
    <p:sldId id="511" r:id="rId17"/>
    <p:sldId id="501" r:id="rId18"/>
    <p:sldId id="413" r:id="rId19"/>
    <p:sldId id="512" r:id="rId20"/>
    <p:sldId id="502" r:id="rId21"/>
    <p:sldId id="367" r:id="rId22"/>
    <p:sldId id="371" r:id="rId23"/>
    <p:sldId id="373" r:id="rId24"/>
    <p:sldId id="503" r:id="rId25"/>
    <p:sldId id="376" r:id="rId26"/>
    <p:sldId id="492" r:id="rId27"/>
    <p:sldId id="493" r:id="rId28"/>
    <p:sldId id="504" r:id="rId29"/>
    <p:sldId id="495" r:id="rId30"/>
    <p:sldId id="496" r:id="rId31"/>
    <p:sldId id="377" r:id="rId32"/>
    <p:sldId id="478" r:id="rId33"/>
    <p:sldId id="381" r:id="rId34"/>
    <p:sldId id="513" r:id="rId35"/>
    <p:sldId id="455" r:id="rId36"/>
    <p:sldId id="384" r:id="rId37"/>
    <p:sldId id="418" r:id="rId38"/>
    <p:sldId id="438" r:id="rId39"/>
    <p:sldId id="378" r:id="rId40"/>
    <p:sldId id="480" r:id="rId41"/>
    <p:sldId id="514" r:id="rId42"/>
    <p:sldId id="397" r:id="rId43"/>
    <p:sldId id="419" r:id="rId44"/>
    <p:sldId id="497" r:id="rId45"/>
    <p:sldId id="404" r:id="rId46"/>
    <p:sldId id="506" r:id="rId47"/>
    <p:sldId id="405" r:id="rId48"/>
    <p:sldId id="507" r:id="rId49"/>
    <p:sldId id="508" r:id="rId50"/>
    <p:sldId id="509" r:id="rId51"/>
    <p:sldId id="459" r:id="rId52"/>
    <p:sldId id="487" r:id="rId53"/>
    <p:sldId id="488" r:id="rId54"/>
    <p:sldId id="489" r:id="rId55"/>
    <p:sldId id="498" r:id="rId56"/>
    <p:sldId id="510" r:id="rId57"/>
    <p:sldId id="274" r:id="rId58"/>
  </p:sldIdLst>
  <p:sldSz cx="9144000" cy="6858000" type="screen4x3"/>
  <p:notesSz cx="6867525" cy="9994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FF"/>
    <a:srgbClr val="FFFFFF"/>
    <a:srgbClr val="66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0" tIns="46221" rIns="92440" bIns="46221" numCol="1" anchor="t" anchorCtr="0" compatLnSpc="1">
            <a:prstTxWarp prst="textNoShape">
              <a:avLst/>
            </a:prstTxWarp>
          </a:bodyPr>
          <a:lstStyle>
            <a:lvl1pPr algn="l" defTabSz="92364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963" y="0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0" tIns="46221" rIns="92440" bIns="46221" numCol="1" anchor="t" anchorCtr="0" compatLnSpc="1">
            <a:prstTxWarp prst="textNoShape">
              <a:avLst/>
            </a:prstTxWarp>
          </a:bodyPr>
          <a:lstStyle>
            <a:lvl1pPr algn="r" defTabSz="92364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4992687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48213"/>
            <a:ext cx="54959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0" tIns="46221" rIns="92440" bIns="46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3250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0" tIns="46221" rIns="92440" bIns="46221" numCol="1" anchor="b" anchorCtr="0" compatLnSpc="1">
            <a:prstTxWarp prst="textNoShape">
              <a:avLst/>
            </a:prstTxWarp>
          </a:bodyPr>
          <a:lstStyle>
            <a:lvl1pPr algn="l" defTabSz="92364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963" y="9493250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0" tIns="46221" rIns="92440" bIns="46221" numCol="1" anchor="b" anchorCtr="0" compatLnSpc="1">
            <a:prstTxWarp prst="textNoShape">
              <a:avLst/>
            </a:prstTxWarp>
          </a:bodyPr>
          <a:lstStyle>
            <a:lvl1pPr algn="r" defTabSz="923644">
              <a:defRPr sz="1200"/>
            </a:lvl1pPr>
          </a:lstStyle>
          <a:p>
            <a:pPr>
              <a:defRPr/>
            </a:pPr>
            <a:fld id="{49CE853C-75A6-4881-9142-4DBDA01C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96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783C2B-E6F4-40F8-8A95-BC5E7EA3345E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2FC0B5-C2EA-4A93-A4C0-4D2A9D571BC8}" type="slidenum">
              <a:rPr lang="en-US" altLang="en-US" smtClean="0"/>
              <a:pPr eaLnBrk="1" hangingPunct="1"/>
              <a:t>54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C91E1B-2C16-42F3-9800-97A0CC9C2D75}" type="slidenum">
              <a:rPr lang="en-US" altLang="en-US" smtClean="0"/>
              <a:pPr eaLnBrk="1" hangingPunct="1"/>
              <a:t>57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9C6DE6-3CF8-4733-8CFB-ED6D983A284F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1F2998-FDF6-4B04-841C-6CEA6763D0C7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DE6F87-4E38-4525-82F6-E462A3E43E8F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D6E0FB-AC74-4ED8-A492-7D9D84F88D37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C5DAF-AA7F-4031-9C75-7A3A28DDB41B}" type="slidenum">
              <a:rPr lang="en-US" altLang="en-US" smtClean="0"/>
              <a:pPr eaLnBrk="1" hangingPunct="1"/>
              <a:t>31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DE4584-551E-46BF-9EBE-1049D1B46C2E}" type="slidenum">
              <a:rPr lang="en-US" altLang="en-US" smtClean="0"/>
              <a:pPr eaLnBrk="1" hangingPunct="1"/>
              <a:t>39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3C8B8-C18E-4BA7-BF9C-B26DB5684161}" type="slidenum">
              <a:rPr lang="en-US" altLang="en-US" smtClean="0"/>
              <a:pPr eaLnBrk="1" hangingPunct="1"/>
              <a:t>45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345C09-EC42-4B0D-AB50-601BEBC7F0E6}" type="slidenum">
              <a:rPr lang="en-US" altLang="en-US" smtClean="0"/>
              <a:pPr eaLnBrk="1" hangingPunct="1"/>
              <a:t>46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128AA-E9D0-450F-8A76-5E68056C1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4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E44C-7FAF-41FC-899C-0C4DDA133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DA2F6-D2EF-43A8-A2BF-06D664134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4693-E1C0-432A-9B43-DCE7EABDE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68B3-7E53-46E3-AC7C-E0B8CB9E0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8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5353-8A4A-4974-AFE0-FB6DD096D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3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3ECC7-DE4D-4F2C-A915-CEC448DE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3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E7E7-EFD7-4EA5-84EC-B3591D482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215E-F18D-46D1-93BD-B21A61957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7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6107-E18A-42E0-87AC-B88154A7E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5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49C8E-5556-45CE-9E61-A11DE8E6E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3837-F040-42BC-BF70-47A285B0E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0660B-5652-4674-902A-9E272EF18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496FC8-8B79-4ADE-A8FF-501B0EE2D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hyperlink" Target="http://gametheory.tau.ac.il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9144000" cy="3048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FFFF"/>
                </a:solidFill>
              </a:rPr>
              <a:t/>
            </a:r>
            <a:br>
              <a:rPr lang="en-US" altLang="en-US" sz="3600" dirty="0" smtClean="0">
                <a:solidFill>
                  <a:srgbClr val="FFFFFF"/>
                </a:solidFill>
              </a:rPr>
            </a:br>
            <a:r>
              <a:rPr lang="en-US" altLang="en-US" sz="3600" dirty="0" smtClean="0">
                <a:solidFill>
                  <a:schemeClr val="bg1"/>
                </a:solidFill>
              </a:rPr>
              <a:t>“Comments” on </a:t>
            </a:r>
            <a:br>
              <a:rPr lang="en-US" altLang="en-US" sz="3600" dirty="0" smtClean="0">
                <a:solidFill>
                  <a:schemeClr val="bg1"/>
                </a:solidFill>
              </a:rPr>
            </a:br>
            <a:r>
              <a:rPr lang="en-US" altLang="en-US" sz="3600" dirty="0" smtClean="0">
                <a:solidFill>
                  <a:schemeClr val="bg1"/>
                </a:solidFill>
              </a:rPr>
              <a:t>Modeling </a:t>
            </a:r>
            <a:r>
              <a:rPr lang="en-US" altLang="en-US" sz="3600" smtClean="0">
                <a:solidFill>
                  <a:schemeClr val="bg1"/>
                </a:solidFill>
              </a:rPr>
              <a:t>Bounded </a:t>
            </a:r>
            <a:r>
              <a:rPr lang="en-US" altLang="en-US" sz="3600" smtClean="0">
                <a:solidFill>
                  <a:schemeClr val="bg1"/>
                </a:solidFill>
              </a:rPr>
              <a:t>Rationality </a:t>
            </a:r>
            <a:r>
              <a:rPr lang="en-US" altLang="en-US" sz="3600" dirty="0" smtClean="0">
                <a:solidFill>
                  <a:srgbClr val="FFFFFF"/>
                </a:solidFill>
              </a:rPr>
              <a:t/>
            </a:r>
            <a:br>
              <a:rPr lang="en-US" altLang="en-US" sz="3600" dirty="0" smtClean="0">
                <a:solidFill>
                  <a:srgbClr val="FFFFFF"/>
                </a:solidFill>
              </a:rPr>
            </a:br>
            <a:r>
              <a:rPr lang="en-US" altLang="en-US" sz="3600" dirty="0" smtClean="0">
                <a:solidFill>
                  <a:srgbClr val="FFFFFF"/>
                </a:solidFill>
              </a:rPr>
              <a:t/>
            </a:r>
            <a:br>
              <a:rPr lang="en-US" altLang="en-US" sz="3600" dirty="0" smtClean="0">
                <a:solidFill>
                  <a:srgbClr val="FFFFFF"/>
                </a:solidFill>
              </a:rPr>
            </a:br>
            <a:r>
              <a:rPr lang="en-US" altLang="en-US" sz="1800" dirty="0" smtClean="0">
                <a:solidFill>
                  <a:srgbClr val="FFFFFF"/>
                </a:solidFill>
              </a:rPr>
              <a:t/>
            </a:r>
            <a:br>
              <a:rPr lang="en-US" altLang="en-US" sz="1800" dirty="0" smtClean="0">
                <a:solidFill>
                  <a:srgbClr val="FFFFFF"/>
                </a:solidFill>
              </a:rPr>
            </a:br>
            <a:r>
              <a:rPr lang="en-US" altLang="en-US" sz="1800" dirty="0" smtClean="0">
                <a:solidFill>
                  <a:srgbClr val="FFFFFF"/>
                </a:solidFill>
              </a:rPr>
              <a:t/>
            </a:r>
            <a:br>
              <a:rPr lang="en-US" altLang="en-US" sz="1800" dirty="0" smtClean="0">
                <a:solidFill>
                  <a:srgbClr val="FFFFFF"/>
                </a:solidFill>
              </a:rPr>
            </a:br>
            <a:r>
              <a:rPr lang="en-US" altLang="en-US" sz="2800" dirty="0" smtClean="0">
                <a:solidFill>
                  <a:srgbClr val="FFFFFF"/>
                </a:solidFill>
              </a:rPr>
              <a:t>Ariel Rubinstein</a:t>
            </a:r>
            <a:br>
              <a:rPr lang="en-US" altLang="en-US" sz="2800" dirty="0" smtClean="0">
                <a:solidFill>
                  <a:srgbClr val="FFFFFF"/>
                </a:solidFill>
              </a:rPr>
            </a:br>
            <a:r>
              <a:rPr lang="en-US" altLang="en-US" sz="1800" dirty="0" smtClean="0">
                <a:solidFill>
                  <a:schemeClr val="tx1"/>
                </a:solidFill>
              </a:rPr>
              <a:t>Tel Aviv and New York Universities</a:t>
            </a:r>
            <a:br>
              <a:rPr lang="en-US" altLang="en-US" sz="1800" dirty="0" smtClean="0">
                <a:solidFill>
                  <a:schemeClr val="tx1"/>
                </a:solidFill>
              </a:rPr>
            </a:br>
            <a:r>
              <a:rPr lang="en-US" altLang="en-US" sz="1800" dirty="0" smtClean="0">
                <a:solidFill>
                  <a:schemeClr val="tx1"/>
                </a:solidFill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/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sz="1800" dirty="0" smtClean="0">
                <a:solidFill>
                  <a:schemeClr val="tx1"/>
                </a:solidFill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</a:rPr>
            </a:br>
            <a:r>
              <a:rPr lang="en-US" altLang="en-US" sz="1800" dirty="0" smtClean="0">
                <a:solidFill>
                  <a:schemeClr val="tx1"/>
                </a:solidFill>
              </a:rPr>
              <a:t>Leiden, Nov 14</a:t>
            </a:r>
            <a:r>
              <a:rPr lang="en-US" alt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1800" dirty="0" smtClean="0">
                <a:solidFill>
                  <a:schemeClr val="tx1"/>
                </a:solidFill>
              </a:rPr>
              <a:t>, 2014</a:t>
            </a:r>
            <a:endParaRPr lang="en-US" alt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4" descr="coffeeis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1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NYU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Logo-tel-avi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0"/>
            <a:ext cx="963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2800" smtClean="0"/>
              <a:t>The procedure we have (</a:t>
            </a:r>
            <a:r>
              <a:rPr lang="en-US" altLang="en-US" sz="2000" smtClean="0"/>
              <a:t>essentially</a:t>
            </a:r>
            <a:r>
              <a:rPr lang="en-US" altLang="en-US" sz="2800" smtClean="0"/>
              <a:t>) in mind: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791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200" b="1" smtClean="0"/>
              <a:t>Step 1.</a:t>
            </a:r>
            <a:r>
              <a:rPr lang="en-US" altLang="en-US" sz="2200" smtClean="0"/>
              <a:t> Examine whether your true profile satisfies the codex. </a:t>
            </a:r>
          </a:p>
          <a:p>
            <a:pPr marL="0" indent="0">
              <a:buFontTx/>
              <a:buNone/>
            </a:pPr>
            <a:r>
              <a:rPr lang="en-US" altLang="en-US" sz="2200" smtClean="0"/>
              <a:t>     If it does, then declare (</a:t>
            </a:r>
            <a:r>
              <a:rPr lang="en-US" altLang="en-US" sz="2200" smtClean="0">
                <a:sym typeface="Wingdings" pitchFamily="2" charset="2"/>
              </a:rPr>
              <a:t>) </a:t>
            </a:r>
            <a:r>
              <a:rPr lang="en-US" altLang="en-US" sz="2200" smtClean="0"/>
              <a:t>the true profile. </a:t>
            </a:r>
          </a:p>
          <a:p>
            <a:pPr marL="0" indent="0">
              <a:buFontTx/>
              <a:buNone/>
            </a:pPr>
            <a:r>
              <a:rPr lang="en-US" altLang="en-US" sz="2200" smtClean="0"/>
              <a:t>     If not, go to Step 2.</a:t>
            </a:r>
          </a:p>
          <a:p>
            <a:pPr marL="0" indent="0">
              <a:buFontTx/>
              <a:buNone/>
            </a:pPr>
            <a:endParaRPr lang="en-US" altLang="en-US" sz="2200" smtClean="0"/>
          </a:p>
          <a:p>
            <a:pPr marL="0" indent="0">
              <a:buFontTx/>
              <a:buNone/>
            </a:pPr>
            <a:r>
              <a:rPr lang="en-US" altLang="en-US" sz="2200" b="1" smtClean="0"/>
              <a:t>Step 2.</a:t>
            </a:r>
            <a:r>
              <a:rPr lang="en-US" altLang="en-US" sz="2200" smtClean="0"/>
              <a:t> Find a rule that is violated by your true profile (i.e., your true profile satisfies its antecedent but not its consequent).</a:t>
            </a:r>
          </a:p>
          <a:p>
            <a:pPr marL="0" indent="0">
              <a:buFontTx/>
              <a:buNone/>
            </a:pPr>
            <a:r>
              <a:rPr lang="en-US" altLang="en-US" sz="2200" smtClean="0"/>
              <a:t>     Change the consequent and check whether the modified profile satisfies the codex.</a:t>
            </a:r>
          </a:p>
          <a:p>
            <a:pPr marL="0" indent="0">
              <a:buFontTx/>
              <a:buNone/>
            </a:pPr>
            <a:r>
              <a:rPr lang="en-US" altLang="en-US" sz="2200" smtClean="0"/>
              <a:t>     If it does, then declare (</a:t>
            </a:r>
            <a:r>
              <a:rPr lang="en-US" altLang="en-US" sz="2200" smtClean="0">
                <a:sym typeface="Wingdings" pitchFamily="2" charset="2"/>
              </a:rPr>
              <a:t>) </a:t>
            </a:r>
            <a:r>
              <a:rPr lang="en-US" altLang="en-US" sz="2200" smtClean="0"/>
              <a:t>the new profile. </a:t>
            </a:r>
          </a:p>
          <a:p>
            <a:pPr marL="0" indent="0">
              <a:buFontTx/>
              <a:buNone/>
            </a:pPr>
            <a:r>
              <a:rPr lang="en-US" altLang="en-US" sz="2200" smtClean="0"/>
              <a:t>     If not, iterate step 2 (starting with the true profile).</a:t>
            </a:r>
          </a:p>
          <a:p>
            <a:pPr marL="0" indent="0">
              <a:buFontTx/>
              <a:buNone/>
            </a:pPr>
            <a:endParaRPr lang="en-US" altLang="en-US" sz="2200" b="1" smtClean="0"/>
          </a:p>
          <a:p>
            <a:pPr marL="0" indent="0">
              <a:buFontTx/>
              <a:buNone/>
            </a:pPr>
            <a:r>
              <a:rPr lang="en-US" altLang="en-US" sz="2200" b="1" smtClean="0"/>
              <a:t>Step 3.</a:t>
            </a:r>
            <a:r>
              <a:rPr lang="en-US" altLang="en-US" sz="2200" smtClean="0"/>
              <a:t>  If you exhausted Step 2, declare (</a:t>
            </a:r>
            <a:r>
              <a:rPr lang="en-US" altLang="en-US" sz="2200" smtClean="0">
                <a:sym typeface="Wingdings" pitchFamily="2" charset="2"/>
              </a:rPr>
              <a:t> </a:t>
            </a:r>
            <a:r>
              <a:rPr lang="en-US" altLang="en-US" sz="2200" smtClean="0"/>
              <a:t>) your own profile.</a:t>
            </a:r>
          </a:p>
          <a:p>
            <a:pPr marL="0" indent="0"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82296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Implementation problem</a:t>
            </a:r>
            <a:r>
              <a:rPr lang="en-US" altLang="en-US" smtClean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Standard approach:  Cheating is easy and costless.  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Alternative approach: Cheating is limited  </a:t>
            </a:r>
            <a:r>
              <a:rPr lang="en-US" altLang="en-US" sz="2000" smtClean="0"/>
              <a:t>(Green and Laffont 1986, Glazer and Rubinstein 2006) </a:t>
            </a:r>
            <a:r>
              <a:rPr lang="en-US" altLang="en-US" sz="2800" smtClean="0"/>
              <a:t>or costly </a:t>
            </a:r>
            <a:r>
              <a:rPr lang="en-US" altLang="en-US" sz="2000" smtClean="0"/>
              <a:t>(Kratik 2009)</a:t>
            </a:r>
            <a:r>
              <a:rPr lang="en-US" altLang="en-US" sz="2800" smtClean="0"/>
              <a:t>.    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Our current approach:  The ability to cheat effectively depends on the way the mechanism is constructed and framed</a:t>
            </a:r>
            <a:r>
              <a:rPr lang="en-US" altLang="en-US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b="1" smtClean="0"/>
              <a:t>The platform:</a:t>
            </a:r>
          </a:p>
          <a:p>
            <a:pPr eaLnBrk="1" hangingPunct="1">
              <a:buFontTx/>
              <a:buNone/>
            </a:pPr>
            <a:r>
              <a:rPr lang="en-US" altLang="en-US" sz="2800" b="1" smtClean="0"/>
              <a:t>A persuasive situation</a:t>
            </a:r>
            <a:r>
              <a:rPr lang="en-US" altLang="en-US" sz="2800" smtClean="0"/>
              <a:t>:  </a:t>
            </a:r>
            <a:r>
              <a:rPr lang="en-US" altLang="en-US" sz="2800" i="1" smtClean="0"/>
              <a:t>a speaker</a:t>
            </a:r>
            <a:r>
              <a:rPr lang="en-US" altLang="en-US" sz="2800" smtClean="0"/>
              <a:t> is trying to persuade </a:t>
            </a:r>
            <a:r>
              <a:rPr lang="en-US" altLang="en-US" sz="2800" i="1" smtClean="0"/>
              <a:t>a listener</a:t>
            </a:r>
            <a:r>
              <a:rPr lang="en-US" altLang="en-US" sz="2800" smtClean="0"/>
              <a:t> to take a certain action.</a:t>
            </a:r>
            <a:r>
              <a:rPr lang="en-US" altLang="en-US" smtClean="0">
                <a:solidFill>
                  <a:srgbClr val="FFFF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876800" y="3962400"/>
            <a:ext cx="1371600" cy="1143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257800" y="1143000"/>
            <a:ext cx="1447800" cy="381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14600" y="1600200"/>
            <a:ext cx="1447800" cy="381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05125"/>
            <a:ext cx="5943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4638"/>
            <a:ext cx="8153400" cy="2697162"/>
          </a:xfrm>
        </p:spPr>
        <p:txBody>
          <a:bodyPr/>
          <a:lstStyle/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The speaker</a:t>
            </a:r>
            <a:r>
              <a:rPr lang="en-US" altLang="en-US" sz="2400" smtClean="0"/>
              <a:t> knows which profile is true.    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He wishes to persuade the listener to accept his request regardless of the true profile.     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400" b="1" smtClean="0"/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The listener</a:t>
            </a:r>
            <a:r>
              <a:rPr lang="en-US" altLang="en-US" sz="2400" smtClean="0"/>
              <a:t> can either accept or reject the request. 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He wishes to accept the speaker's request only if the profile belongs to a given set A.       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400" b="1" smtClean="0"/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/>
              <a:t>The Leader-Follower scenario:</a:t>
            </a:r>
            <a:r>
              <a:rPr lang="en-US" altLang="en-US" sz="2400" smtClean="0"/>
              <a:t>  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(1) The listener commits to a persuasion rule, a set of conditions (</a:t>
            </a:r>
            <a:r>
              <a:rPr lang="en-US" altLang="en-US" sz="2400" b="1" smtClean="0"/>
              <a:t>a codex</a:t>
            </a:r>
            <a:r>
              <a:rPr lang="en-US" altLang="en-US" sz="2400" smtClean="0"/>
              <a:t>) that the profile presented must satisfy in order to be accepted.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(2) The speaker announces a profile. 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  </a:t>
            </a:r>
            <a:r>
              <a:rPr lang="en-US" altLang="en-US" sz="1400" smtClean="0">
                <a:solidFill>
                  <a:schemeClr val="bg1"/>
                </a:solidFill>
              </a:rPr>
              <a:t>(a small problem: the speaker is BOUNDEDLY RATIONAL)</a:t>
            </a:r>
            <a:endParaRPr lang="en-US" altLang="en-US" sz="1400" smtClean="0"/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(3) The listener applies the persuasion rule.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smtClean="0"/>
              <a:t>The Model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13316" name="Picture 3" descr="IMG_167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3185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47738"/>
            <a:ext cx="89154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325" y="2438400"/>
            <a:ext cx="5299075" cy="13716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228600" y="4876800"/>
            <a:ext cx="8686800" cy="8382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85800" y="1905000"/>
            <a:ext cx="3124200" cy="12954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685800" y="4953000"/>
            <a:ext cx="3124200" cy="9144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0250"/>
            <a:ext cx="65278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676400" y="3657600"/>
            <a:ext cx="1143000" cy="762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838200"/>
            <a:ext cx="62769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4943475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s=(</a:t>
            </a:r>
            <a:r>
              <a:rPr lang="en-US" altLang="en-US">
                <a:solidFill>
                  <a:srgbClr val="FF0000"/>
                </a:solidFill>
              </a:rPr>
              <a:t>1,1</a:t>
            </a:r>
            <a:r>
              <a:rPr lang="en-US" altLang="en-US"/>
              <a:t>,1,1)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s’=(</a:t>
            </a:r>
            <a:r>
              <a:rPr lang="en-US" altLang="en-US">
                <a:solidFill>
                  <a:srgbClr val="FF0000"/>
                </a:solidFill>
              </a:rPr>
              <a:t>1,1</a:t>
            </a:r>
            <a:r>
              <a:rPr lang="en-US" altLang="en-US"/>
              <a:t>,0,0)</a:t>
            </a: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00550"/>
            <a:ext cx="5029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2819400" y="5262563"/>
            <a:ext cx="1371600" cy="300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2590800" y="4953000"/>
            <a:ext cx="16002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152400" y="1066800"/>
            <a:ext cx="5943600" cy="16002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Rectangle 3"/>
          <p:cNvSpPr>
            <a:spLocks noChangeArrowheads="1"/>
          </p:cNvSpPr>
          <p:nvPr/>
        </p:nvSpPr>
        <p:spPr bwMode="auto">
          <a:xfrm>
            <a:off x="4191000" y="4800600"/>
            <a:ext cx="1905000" cy="828675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4943475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s=(1</a:t>
            </a:r>
            <a:r>
              <a:rPr lang="en-US" altLang="en-US">
                <a:solidFill>
                  <a:srgbClr val="FF0000"/>
                </a:solidFill>
              </a:rPr>
              <a:t>,1,1,1</a:t>
            </a:r>
            <a:r>
              <a:rPr lang="en-US" altLang="en-US"/>
              <a:t>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s’=(0</a:t>
            </a:r>
            <a:r>
              <a:rPr lang="en-US" altLang="en-US">
                <a:solidFill>
                  <a:srgbClr val="FF0000"/>
                </a:solidFill>
              </a:rPr>
              <a:t>,1,1,1</a:t>
            </a:r>
            <a:r>
              <a:rPr lang="en-US" altLang="en-US"/>
              <a:t>)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00550"/>
            <a:ext cx="5029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2286000" y="5411788"/>
            <a:ext cx="1905000" cy="150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191000" y="4800600"/>
            <a:ext cx="1905000" cy="828675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endParaRPr lang="en-US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152400"/>
            <a:ext cx="3002280" cy="25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679576"/>
            <a:ext cx="4366846" cy="10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52400"/>
            <a:ext cx="5835650" cy="171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286000"/>
            <a:ext cx="3470031" cy="21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3124200" cy="23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095"/>
            <a:ext cx="4806950" cy="17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3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18563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828800"/>
            <a:ext cx="8153400" cy="11430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85800" y="3810000"/>
            <a:ext cx="8153400" cy="11430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7210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0"/>
            <a:ext cx="9144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" y="1466850"/>
            <a:ext cx="6934200" cy="742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6200" y="4267200"/>
            <a:ext cx="8915400" cy="8382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smtClean="0"/>
              <a:t>Examples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21508" name="Picture 3" descr="IMG_167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3185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0" y="76200"/>
            <a:ext cx="4953000" cy="381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Rounded Rectangle 3"/>
          <p:cNvSpPr>
            <a:spLocks noChangeArrowheads="1"/>
          </p:cNvSpPr>
          <p:nvPr/>
        </p:nvSpPr>
        <p:spPr bwMode="auto">
          <a:xfrm>
            <a:off x="1181100" y="1905000"/>
            <a:ext cx="1257300" cy="1447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Rounded Rectangle 5"/>
          <p:cNvSpPr>
            <a:spLocks noChangeArrowheads="1"/>
          </p:cNvSpPr>
          <p:nvPr/>
        </p:nvSpPr>
        <p:spPr bwMode="auto">
          <a:xfrm>
            <a:off x="2933700" y="1905000"/>
            <a:ext cx="1257300" cy="1447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52400"/>
            <a:ext cx="3552825" cy="3336925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3555" name="Picture 9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3716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11163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800225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4800600" y="24526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allfalse</a:t>
            </a:r>
          </a:p>
        </p:txBody>
      </p:sp>
      <p:sp>
        <p:nvSpPr>
          <p:cNvPr id="23559" name="Rectangle 15"/>
          <p:cNvSpPr>
            <a:spLocks noChangeArrowheads="1"/>
          </p:cNvSpPr>
          <p:nvPr/>
        </p:nvSpPr>
        <p:spPr bwMode="auto">
          <a:xfrm>
            <a:off x="7543800" y="304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/>
              <a:t>alltrue</a:t>
            </a:r>
          </a:p>
        </p:txBody>
      </p:sp>
      <p:pic>
        <p:nvPicPr>
          <p:cNvPr id="23560" name="Picture 6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762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9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9527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9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8890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4" name="Straight Arrow Connector 2"/>
          <p:cNvCxnSpPr>
            <a:cxnSpLocks noChangeShapeType="1"/>
          </p:cNvCxnSpPr>
          <p:nvPr/>
        </p:nvCxnSpPr>
        <p:spPr bwMode="auto">
          <a:xfrm>
            <a:off x="5676900" y="1114425"/>
            <a:ext cx="723900" cy="257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5" name="Straight Arrow Connector 4"/>
          <p:cNvCxnSpPr>
            <a:cxnSpLocks noChangeShapeType="1"/>
          </p:cNvCxnSpPr>
          <p:nvPr/>
        </p:nvCxnSpPr>
        <p:spPr bwMode="auto">
          <a:xfrm flipH="1">
            <a:off x="5537200" y="506413"/>
            <a:ext cx="711200" cy="374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6" name="Straight Arrow Connector 6"/>
          <p:cNvCxnSpPr>
            <a:cxnSpLocks noChangeShapeType="1"/>
          </p:cNvCxnSpPr>
          <p:nvPr/>
        </p:nvCxnSpPr>
        <p:spPr bwMode="auto">
          <a:xfrm flipV="1">
            <a:off x="6477000" y="704850"/>
            <a:ext cx="0" cy="971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7" name="Straight Arrow Connector 8"/>
          <p:cNvCxnSpPr>
            <a:cxnSpLocks noChangeShapeType="1"/>
          </p:cNvCxnSpPr>
          <p:nvPr/>
        </p:nvCxnSpPr>
        <p:spPr bwMode="auto">
          <a:xfrm flipH="1" flipV="1">
            <a:off x="6743700" y="1898650"/>
            <a:ext cx="70485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8" name="Straight Arrow Connector 11"/>
          <p:cNvCxnSpPr>
            <a:cxnSpLocks noChangeShapeType="1"/>
          </p:cNvCxnSpPr>
          <p:nvPr/>
        </p:nvCxnSpPr>
        <p:spPr bwMode="auto">
          <a:xfrm flipV="1">
            <a:off x="7021513" y="2425700"/>
            <a:ext cx="512762" cy="393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9" name="Straight Arrow Connector 24"/>
          <p:cNvCxnSpPr>
            <a:cxnSpLocks noChangeShapeType="1"/>
          </p:cNvCxnSpPr>
          <p:nvPr/>
        </p:nvCxnSpPr>
        <p:spPr bwMode="auto">
          <a:xfrm>
            <a:off x="6781800" y="1617663"/>
            <a:ext cx="0" cy="1098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57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89263"/>
            <a:ext cx="323532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9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2860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eptagon 9"/>
          <p:cNvSpPr/>
          <p:nvPr/>
        </p:nvSpPr>
        <p:spPr bwMode="auto">
          <a:xfrm>
            <a:off x="6553200" y="984250"/>
            <a:ext cx="133350" cy="206375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pic>
        <p:nvPicPr>
          <p:cNvPr id="23573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8900"/>
            <a:ext cx="304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28825"/>
            <a:ext cx="352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524000"/>
            <a:ext cx="3333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925"/>
            <a:ext cx="81597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514600" cy="2362200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4580" name="Picture 6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clipboard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198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clipboard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 descr="clipboard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9530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 descr="clipboard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24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3" descr="clipboard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6553200" y="61102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allfalse</a:t>
            </a:r>
          </a:p>
        </p:txBody>
      </p:sp>
      <p:sp>
        <p:nvSpPr>
          <p:cNvPr id="24589" name="Rectangle 15"/>
          <p:cNvSpPr>
            <a:spLocks noChangeArrowheads="1"/>
          </p:cNvSpPr>
          <p:nvPr/>
        </p:nvSpPr>
        <p:spPr bwMode="auto">
          <a:xfrm>
            <a:off x="8305800" y="4648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/>
              <a:t>alltrue</a:t>
            </a:r>
          </a:p>
        </p:txBody>
      </p:sp>
      <p:sp>
        <p:nvSpPr>
          <p:cNvPr id="24590" name="Rectangle 1"/>
          <p:cNvSpPr>
            <a:spLocks noChangeArrowheads="1"/>
          </p:cNvSpPr>
          <p:nvPr/>
        </p:nvSpPr>
        <p:spPr bwMode="auto">
          <a:xfrm>
            <a:off x="34925" y="49213"/>
            <a:ext cx="4841875" cy="574675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MG_167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3185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68300" y="685800"/>
            <a:ext cx="350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/>
              <a:t>Auxiliary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02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76200"/>
            <a:ext cx="6477000" cy="15113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301625" y="2362200"/>
            <a:ext cx="1984375" cy="4445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3581400"/>
            <a:ext cx="74183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776288"/>
            <a:ext cx="72199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1143000" y="2667000"/>
            <a:ext cx="6858000" cy="381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143000" y="1905000"/>
            <a:ext cx="6858000" cy="381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1143000" y="4343400"/>
            <a:ext cx="6858000" cy="762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368800"/>
            <a:ext cx="2676525" cy="2514600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8676" name="Picture 4" descr="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44958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462713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6781800" y="6221413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6781800" y="5638800"/>
            <a:ext cx="609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7620000" y="5638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8458200" y="525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7696200" y="4572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6781800" y="4648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858000" y="5105400"/>
            <a:ext cx="6540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76962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7" name="Picture 15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197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8768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58864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198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6350"/>
            <a:ext cx="88487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52400" y="152400"/>
            <a:ext cx="8534400" cy="381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29122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368800"/>
            <a:ext cx="2676525" cy="2514600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9700" name="Picture 4" descr="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44958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462713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6781800" y="5638800"/>
            <a:ext cx="609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7620000" y="5638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8458200" y="525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H="1" flipV="1">
            <a:off x="7696200" y="4572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6858000" y="5105400"/>
            <a:ext cx="6540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8" name="Picture 15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197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6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7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8768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8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58864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9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198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6350"/>
            <a:ext cx="88487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Rectangle 2"/>
          <p:cNvSpPr>
            <a:spLocks noChangeArrowheads="1"/>
          </p:cNvSpPr>
          <p:nvPr/>
        </p:nvSpPr>
        <p:spPr bwMode="auto">
          <a:xfrm>
            <a:off x="152400" y="152400"/>
            <a:ext cx="8534400" cy="381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smtClean="0"/>
              <a:t>Truthful Implementation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0724" name="Picture 4" descr="IMG_167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3185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14338"/>
            <a:ext cx="8656638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685800" y="800100"/>
            <a:ext cx="1981200" cy="3429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0932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8915400" cy="8382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7225"/>
            <a:ext cx="6562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28600" y="685800"/>
            <a:ext cx="6324600" cy="8382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" name="Straight Arrow Connector 2"/>
          <p:cNvCxnSpPr>
            <a:cxnSpLocks noChangeShapeType="1"/>
          </p:cNvCxnSpPr>
          <p:nvPr/>
        </p:nvCxnSpPr>
        <p:spPr bwMode="auto">
          <a:xfrm>
            <a:off x="3657600" y="3381375"/>
            <a:ext cx="1066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10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343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3147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337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400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337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lipboard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65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20"/>
          <p:cNvCxnSpPr>
            <a:cxnSpLocks noChangeShapeType="1"/>
          </p:cNvCxnSpPr>
          <p:nvPr/>
        </p:nvCxnSpPr>
        <p:spPr bwMode="auto">
          <a:xfrm flipV="1">
            <a:off x="3581400" y="3486150"/>
            <a:ext cx="0" cy="79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9"/>
          <p:cNvCxnSpPr>
            <a:cxnSpLocks noChangeShapeType="1"/>
            <a:endCxn id="10" idx="3"/>
          </p:cNvCxnSpPr>
          <p:nvPr/>
        </p:nvCxnSpPr>
        <p:spPr bwMode="auto">
          <a:xfrm flipH="1" flipV="1">
            <a:off x="6038850" y="2587625"/>
            <a:ext cx="895350" cy="2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31"/>
          <p:cNvCxnSpPr>
            <a:cxnSpLocks noChangeShapeType="1"/>
          </p:cNvCxnSpPr>
          <p:nvPr/>
        </p:nvCxnSpPr>
        <p:spPr bwMode="auto">
          <a:xfrm>
            <a:off x="5991225" y="2667000"/>
            <a:ext cx="0" cy="698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35"/>
          <p:cNvCxnSpPr>
            <a:cxnSpLocks noChangeShapeType="1"/>
          </p:cNvCxnSpPr>
          <p:nvPr/>
        </p:nvCxnSpPr>
        <p:spPr bwMode="auto">
          <a:xfrm flipH="1">
            <a:off x="4876800" y="3352800"/>
            <a:ext cx="10668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9"/>
          <p:cNvCxnSpPr>
            <a:cxnSpLocks noChangeShapeType="1"/>
          </p:cNvCxnSpPr>
          <p:nvPr/>
        </p:nvCxnSpPr>
        <p:spPr bwMode="auto">
          <a:xfrm>
            <a:off x="7105650" y="2660650"/>
            <a:ext cx="666750" cy="768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6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52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31"/>
          <p:cNvCxnSpPr>
            <a:cxnSpLocks noChangeShapeType="1"/>
          </p:cNvCxnSpPr>
          <p:nvPr/>
        </p:nvCxnSpPr>
        <p:spPr bwMode="auto">
          <a:xfrm>
            <a:off x="4800600" y="3581400"/>
            <a:ext cx="0" cy="698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35"/>
          <p:cNvCxnSpPr>
            <a:cxnSpLocks noChangeShapeType="1"/>
          </p:cNvCxnSpPr>
          <p:nvPr/>
        </p:nvCxnSpPr>
        <p:spPr bwMode="auto">
          <a:xfrm flipH="1">
            <a:off x="3657600" y="4410075"/>
            <a:ext cx="10668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Straight Arrow Connector 2"/>
          <p:cNvCxnSpPr>
            <a:cxnSpLocks noChangeShapeType="1"/>
          </p:cNvCxnSpPr>
          <p:nvPr/>
        </p:nvCxnSpPr>
        <p:spPr bwMode="auto">
          <a:xfrm>
            <a:off x="3276600" y="2466975"/>
            <a:ext cx="1447800" cy="19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819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8862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4193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8862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24193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339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9339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49339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256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9" name="Straight Arrow Connector 14"/>
          <p:cNvCxnSpPr>
            <a:cxnSpLocks noChangeShapeType="1"/>
          </p:cNvCxnSpPr>
          <p:nvPr/>
        </p:nvCxnSpPr>
        <p:spPr bwMode="auto">
          <a:xfrm>
            <a:off x="4800600" y="2590800"/>
            <a:ext cx="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0" name="Straight Arrow Connector 19"/>
          <p:cNvCxnSpPr>
            <a:cxnSpLocks noChangeShapeType="1"/>
          </p:cNvCxnSpPr>
          <p:nvPr/>
        </p:nvCxnSpPr>
        <p:spPr bwMode="auto">
          <a:xfrm rot="10800000">
            <a:off x="3276600" y="3943350"/>
            <a:ext cx="1447800" cy="19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1" name="Straight Arrow Connector 20"/>
          <p:cNvCxnSpPr>
            <a:cxnSpLocks noChangeShapeType="1"/>
          </p:cNvCxnSpPr>
          <p:nvPr/>
        </p:nvCxnSpPr>
        <p:spPr bwMode="auto">
          <a:xfrm rot="10800000">
            <a:off x="3124200" y="2590800"/>
            <a:ext cx="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2" name="Straight Arrow Connector 22"/>
          <p:cNvCxnSpPr>
            <a:cxnSpLocks noChangeShapeType="1"/>
          </p:cNvCxnSpPr>
          <p:nvPr/>
        </p:nvCxnSpPr>
        <p:spPr bwMode="auto">
          <a:xfrm flipH="1" flipV="1">
            <a:off x="4800600" y="4057650"/>
            <a:ext cx="31750" cy="742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3" name="Straight Arrow Connector 24"/>
          <p:cNvCxnSpPr>
            <a:cxnSpLocks noChangeShapeType="1"/>
          </p:cNvCxnSpPr>
          <p:nvPr/>
        </p:nvCxnSpPr>
        <p:spPr bwMode="auto">
          <a:xfrm flipH="1">
            <a:off x="6172200" y="4981575"/>
            <a:ext cx="9334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4" name="Straight Arrow Connector 26"/>
          <p:cNvCxnSpPr>
            <a:cxnSpLocks noChangeShapeType="1"/>
          </p:cNvCxnSpPr>
          <p:nvPr/>
        </p:nvCxnSpPr>
        <p:spPr bwMode="auto">
          <a:xfrm flipH="1" flipV="1">
            <a:off x="5029200" y="4981575"/>
            <a:ext cx="914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5" name="Straight Arrow Connector 29"/>
          <p:cNvCxnSpPr>
            <a:cxnSpLocks noChangeShapeType="1"/>
            <a:endCxn id="34823" idx="3"/>
          </p:cNvCxnSpPr>
          <p:nvPr/>
        </p:nvCxnSpPr>
        <p:spPr bwMode="auto">
          <a:xfrm flipH="1" flipV="1">
            <a:off x="6038850" y="1647825"/>
            <a:ext cx="895350" cy="2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6" name="Straight Arrow Connector 31"/>
          <p:cNvCxnSpPr>
            <a:cxnSpLocks noChangeShapeType="1"/>
          </p:cNvCxnSpPr>
          <p:nvPr/>
        </p:nvCxnSpPr>
        <p:spPr bwMode="auto">
          <a:xfrm>
            <a:off x="5991225" y="1720850"/>
            <a:ext cx="0" cy="698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7" name="Straight Arrow Connector 35"/>
          <p:cNvCxnSpPr>
            <a:cxnSpLocks noChangeShapeType="1"/>
          </p:cNvCxnSpPr>
          <p:nvPr/>
        </p:nvCxnSpPr>
        <p:spPr bwMode="auto">
          <a:xfrm flipH="1">
            <a:off x="4876800" y="2466975"/>
            <a:ext cx="10668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838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153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scan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35575"/>
            <a:ext cx="33528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477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436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436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5532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43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3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8100"/>
            <a:ext cx="77708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2514600" cy="2362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6867" name="Picture 4" descr="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2514600" cy="2362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066800" y="5105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T(v)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7696200" y="5105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T(-v)</a:t>
            </a:r>
          </a:p>
        </p:txBody>
      </p:sp>
      <p:pic>
        <p:nvPicPr>
          <p:cNvPr id="36870" name="Picture 8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3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867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8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9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0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1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2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48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Line 23"/>
          <p:cNvSpPr>
            <a:spLocks noChangeShapeType="1"/>
          </p:cNvSpPr>
          <p:nvPr/>
        </p:nvSpPr>
        <p:spPr bwMode="auto">
          <a:xfrm flipH="1" flipV="1">
            <a:off x="5638800" y="6019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24"/>
          <p:cNvSpPr>
            <a:spLocks noChangeShapeType="1"/>
          </p:cNvSpPr>
          <p:nvPr/>
        </p:nvSpPr>
        <p:spPr bwMode="auto">
          <a:xfrm>
            <a:off x="6324600" y="5486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25"/>
          <p:cNvSpPr>
            <a:spLocks noChangeShapeType="1"/>
          </p:cNvSpPr>
          <p:nvPr/>
        </p:nvSpPr>
        <p:spPr bwMode="auto">
          <a:xfrm flipH="1" flipV="1">
            <a:off x="6324600" y="4495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26"/>
          <p:cNvSpPr>
            <a:spLocks noChangeShapeType="1"/>
          </p:cNvSpPr>
          <p:nvPr/>
        </p:nvSpPr>
        <p:spPr bwMode="auto">
          <a:xfrm>
            <a:off x="5638800" y="4876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27"/>
          <p:cNvSpPr>
            <a:spLocks noChangeShapeType="1"/>
          </p:cNvSpPr>
          <p:nvPr/>
        </p:nvSpPr>
        <p:spPr bwMode="auto">
          <a:xfrm>
            <a:off x="6477000" y="525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8"/>
          <p:cNvSpPr>
            <a:spLocks noChangeShapeType="1"/>
          </p:cNvSpPr>
          <p:nvPr/>
        </p:nvSpPr>
        <p:spPr bwMode="auto">
          <a:xfrm flipH="1">
            <a:off x="5486400" y="4495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9"/>
          <p:cNvSpPr>
            <a:spLocks noChangeShapeType="1"/>
          </p:cNvSpPr>
          <p:nvPr/>
        </p:nvSpPr>
        <p:spPr bwMode="auto">
          <a:xfrm flipV="1">
            <a:off x="5410200" y="5486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30"/>
          <p:cNvSpPr>
            <a:spLocks noChangeShapeType="1"/>
          </p:cNvSpPr>
          <p:nvPr/>
        </p:nvSpPr>
        <p:spPr bwMode="auto">
          <a:xfrm rot="21480000" flipV="1">
            <a:off x="7086600" y="48006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87" name="Picture 33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35" descr="clipboard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15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36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4196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37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8483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38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62293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39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57721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40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24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4" name="Line 41"/>
          <p:cNvSpPr>
            <a:spLocks noChangeShapeType="1"/>
          </p:cNvSpPr>
          <p:nvPr/>
        </p:nvSpPr>
        <p:spPr bwMode="auto">
          <a:xfrm>
            <a:off x="3352800" y="4419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Line 43"/>
          <p:cNvSpPr>
            <a:spLocks noChangeShapeType="1"/>
          </p:cNvSpPr>
          <p:nvPr/>
        </p:nvSpPr>
        <p:spPr bwMode="auto">
          <a:xfrm>
            <a:off x="3581400" y="6324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Line 44"/>
          <p:cNvSpPr>
            <a:spLocks noChangeShapeType="1"/>
          </p:cNvSpPr>
          <p:nvPr/>
        </p:nvSpPr>
        <p:spPr bwMode="auto">
          <a:xfrm flipV="1">
            <a:off x="4191000" y="5715000"/>
            <a:ext cx="2743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7" name="Text Box 45"/>
          <p:cNvSpPr txBox="1">
            <a:spLocks noChangeArrowheads="1"/>
          </p:cNvSpPr>
          <p:nvPr/>
        </p:nvSpPr>
        <p:spPr bwMode="auto">
          <a:xfrm>
            <a:off x="4419600" y="3657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K=4</a:t>
            </a:r>
          </a:p>
        </p:txBody>
      </p:sp>
      <p:pic>
        <p:nvPicPr>
          <p:cNvPr id="3689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041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87677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152400" y="1905000"/>
            <a:ext cx="8388350" cy="6858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smtClean="0"/>
              <a:t>Implementation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8916" name="Picture 4" descr="IMG_167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3185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Jacob Glazer</a:t>
            </a:r>
            <a:br>
              <a:rPr lang="en-US" altLang="en-US" sz="2000" smtClean="0"/>
            </a:br>
            <a:r>
              <a:rPr lang="en-US" altLang="en-US" sz="2000" smtClean="0"/>
              <a:t>working on this paper </a:t>
            </a:r>
            <a:br>
              <a:rPr lang="en-US" altLang="en-US" sz="2000" smtClean="0"/>
            </a:br>
            <a:r>
              <a:rPr lang="en-US" altLang="en-US" sz="2000" smtClean="0"/>
              <a:t>in the University of Tel Aviv Cafes’ “Labs”</a:t>
            </a:r>
          </a:p>
        </p:txBody>
      </p:sp>
      <p:pic>
        <p:nvPicPr>
          <p:cNvPr id="3075" name="Picture 3" descr="kob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5263" y="1600200"/>
            <a:ext cx="62134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6962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7696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304800" y="304800"/>
            <a:ext cx="7467600" cy="6096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304800" y="1447800"/>
            <a:ext cx="7467600" cy="12954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8862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819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8859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003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9339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49339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lipboard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88595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>
            <a:off x="4800600" y="3054350"/>
            <a:ext cx="0" cy="755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9"/>
          <p:cNvCxnSpPr>
            <a:cxnSpLocks noChangeShapeType="1"/>
          </p:cNvCxnSpPr>
          <p:nvPr/>
        </p:nvCxnSpPr>
        <p:spPr bwMode="auto">
          <a:xfrm flipH="1" flipV="1">
            <a:off x="3733800" y="3943350"/>
            <a:ext cx="990600" cy="19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22"/>
          <p:cNvCxnSpPr>
            <a:cxnSpLocks noChangeShapeType="1"/>
          </p:cNvCxnSpPr>
          <p:nvPr/>
        </p:nvCxnSpPr>
        <p:spPr bwMode="auto">
          <a:xfrm flipH="1" flipV="1">
            <a:off x="4800600" y="4057650"/>
            <a:ext cx="31750" cy="742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26"/>
          <p:cNvCxnSpPr>
            <a:cxnSpLocks noChangeShapeType="1"/>
          </p:cNvCxnSpPr>
          <p:nvPr/>
        </p:nvCxnSpPr>
        <p:spPr bwMode="auto">
          <a:xfrm flipH="1" flipV="1">
            <a:off x="5029200" y="4981575"/>
            <a:ext cx="914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29"/>
          <p:cNvCxnSpPr>
            <a:cxnSpLocks noChangeShapeType="1"/>
            <a:endCxn id="7" idx="3"/>
          </p:cNvCxnSpPr>
          <p:nvPr/>
        </p:nvCxnSpPr>
        <p:spPr bwMode="auto">
          <a:xfrm flipH="1" flipV="1">
            <a:off x="6019800" y="1933575"/>
            <a:ext cx="895350" cy="2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31"/>
          <p:cNvCxnSpPr>
            <a:cxnSpLocks noChangeShapeType="1"/>
          </p:cNvCxnSpPr>
          <p:nvPr/>
        </p:nvCxnSpPr>
        <p:spPr bwMode="auto">
          <a:xfrm>
            <a:off x="5991225" y="2044700"/>
            <a:ext cx="0" cy="698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35"/>
          <p:cNvCxnSpPr>
            <a:cxnSpLocks noChangeShapeType="1"/>
          </p:cNvCxnSpPr>
          <p:nvPr/>
        </p:nvCxnSpPr>
        <p:spPr bwMode="auto">
          <a:xfrm flipH="1">
            <a:off x="4876800" y="2886075"/>
            <a:ext cx="10668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0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70325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911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19"/>
          <p:cNvCxnSpPr>
            <a:cxnSpLocks noChangeShapeType="1"/>
          </p:cNvCxnSpPr>
          <p:nvPr/>
        </p:nvCxnSpPr>
        <p:spPr bwMode="auto">
          <a:xfrm flipH="1" flipV="1">
            <a:off x="2362200" y="3952875"/>
            <a:ext cx="10668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2514600" cy="2362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1987" name="Picture 6" descr="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2514600" cy="2362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1066800" y="5105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T(v)</a:t>
            </a: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7696200" y="5105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T(-v)</a:t>
            </a:r>
          </a:p>
        </p:txBody>
      </p:sp>
      <p:pic>
        <p:nvPicPr>
          <p:cNvPr id="41990" name="Picture 10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2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3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4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5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6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867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7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8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8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9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67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20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15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21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22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23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4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5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48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6" name="Line 26"/>
          <p:cNvSpPr>
            <a:spLocks noChangeShapeType="1"/>
          </p:cNvSpPr>
          <p:nvPr/>
        </p:nvSpPr>
        <p:spPr bwMode="auto">
          <a:xfrm flipH="1" flipV="1">
            <a:off x="5638800" y="6019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27"/>
          <p:cNvSpPr>
            <a:spLocks noChangeShapeType="1"/>
          </p:cNvSpPr>
          <p:nvPr/>
        </p:nvSpPr>
        <p:spPr bwMode="auto">
          <a:xfrm>
            <a:off x="6324600" y="5486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31"/>
          <p:cNvSpPr>
            <a:spLocks noChangeShapeType="1"/>
          </p:cNvSpPr>
          <p:nvPr/>
        </p:nvSpPr>
        <p:spPr bwMode="auto">
          <a:xfrm flipH="1" flipV="1">
            <a:off x="6324600" y="4495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33"/>
          <p:cNvSpPr>
            <a:spLocks noChangeShapeType="1"/>
          </p:cNvSpPr>
          <p:nvPr/>
        </p:nvSpPr>
        <p:spPr bwMode="auto">
          <a:xfrm>
            <a:off x="5638800" y="4876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34"/>
          <p:cNvSpPr>
            <a:spLocks noChangeShapeType="1"/>
          </p:cNvSpPr>
          <p:nvPr/>
        </p:nvSpPr>
        <p:spPr bwMode="auto">
          <a:xfrm>
            <a:off x="6477000" y="5334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35"/>
          <p:cNvSpPr>
            <a:spLocks noChangeShapeType="1"/>
          </p:cNvSpPr>
          <p:nvPr/>
        </p:nvSpPr>
        <p:spPr bwMode="auto">
          <a:xfrm flipH="1">
            <a:off x="5581650" y="4419600"/>
            <a:ext cx="5905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Line 36"/>
          <p:cNvSpPr>
            <a:spLocks noChangeShapeType="1"/>
          </p:cNvSpPr>
          <p:nvPr/>
        </p:nvSpPr>
        <p:spPr bwMode="auto">
          <a:xfrm flipV="1">
            <a:off x="5410200" y="5505450"/>
            <a:ext cx="82550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37"/>
          <p:cNvSpPr>
            <a:spLocks noChangeShapeType="1"/>
          </p:cNvSpPr>
          <p:nvPr/>
        </p:nvSpPr>
        <p:spPr bwMode="auto">
          <a:xfrm flipV="1">
            <a:off x="7073900" y="4800600"/>
            <a:ext cx="12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Text Box 39"/>
          <p:cNvSpPr txBox="1">
            <a:spLocks noChangeArrowheads="1"/>
          </p:cNvSpPr>
          <p:nvPr/>
        </p:nvSpPr>
        <p:spPr bwMode="auto">
          <a:xfrm>
            <a:off x="685800" y="3505200"/>
            <a:ext cx="3033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/>
              <a:t>(2)        A includes T(v)  K=4</a:t>
            </a:r>
          </a:p>
        </p:txBody>
      </p:sp>
      <p:pic>
        <p:nvPicPr>
          <p:cNvPr id="4201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47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6" name="Rectangle 2"/>
          <p:cNvSpPr>
            <a:spLocks noChangeArrowheads="1"/>
          </p:cNvSpPr>
          <p:nvPr/>
        </p:nvSpPr>
        <p:spPr bwMode="auto">
          <a:xfrm>
            <a:off x="152400" y="76200"/>
            <a:ext cx="7162800" cy="16764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Text 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85800" y="2362200"/>
            <a:ext cx="1676036" cy="369332"/>
          </a:xfrm>
          <a:prstGeom prst="rect">
            <a:avLst/>
          </a:prstGeom>
          <a:blipFill rotWithShape="1">
            <a:blip r:embed="rId6"/>
            <a:stretch>
              <a:fillRect l="-3285" t="-8333" b="-25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2514600" cy="2362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3011" name="Picture 3" descr="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2514600" cy="2362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66800" y="5105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T(v)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696200" y="5105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T(-v)</a:t>
            </a:r>
          </a:p>
        </p:txBody>
      </p:sp>
      <p:pic>
        <p:nvPicPr>
          <p:cNvPr id="43014" name="Picture 6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2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867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8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674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15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19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20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21" descr="clipboar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48400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0" name="Line 22"/>
          <p:cNvSpPr>
            <a:spLocks noChangeShapeType="1"/>
          </p:cNvSpPr>
          <p:nvPr/>
        </p:nvSpPr>
        <p:spPr bwMode="auto">
          <a:xfrm flipH="1" flipV="1">
            <a:off x="5638800" y="6019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6324600" y="5486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H="1" flipV="1">
            <a:off x="6324600" y="4495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5638800" y="4876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6477000" y="525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H="1">
            <a:off x="3429000" y="4419600"/>
            <a:ext cx="2743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H="1">
            <a:off x="2743200" y="5943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4267200" y="5791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Text Box 32"/>
          <p:cNvSpPr txBox="1">
            <a:spLocks noChangeArrowheads="1"/>
          </p:cNvSpPr>
          <p:nvPr/>
        </p:nvSpPr>
        <p:spPr bwMode="auto">
          <a:xfrm>
            <a:off x="685800" y="3505200"/>
            <a:ext cx="3033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/>
              <a:t>(2)        A includes T(v)  K=4</a:t>
            </a:r>
          </a:p>
        </p:txBody>
      </p:sp>
      <p:pic>
        <p:nvPicPr>
          <p:cNvPr id="4303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47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40" name="Rectangle 2"/>
          <p:cNvSpPr>
            <a:spLocks noChangeArrowheads="1"/>
          </p:cNvSpPr>
          <p:nvPr/>
        </p:nvSpPr>
        <p:spPr bwMode="auto">
          <a:xfrm>
            <a:off x="152400" y="76200"/>
            <a:ext cx="7162800" cy="16764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Text 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85800" y="2362200"/>
            <a:ext cx="1676036" cy="369332"/>
          </a:xfrm>
          <a:prstGeom prst="rect">
            <a:avLst/>
          </a:prstGeom>
          <a:blipFill rotWithShape="1">
            <a:blip r:embed="rId6"/>
            <a:stretch>
              <a:fillRect l="-3285" t="-8333" b="-25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7050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7" descr="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514600" cy="2362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4036" name="Picture 34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578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5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6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816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37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40" descr="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514600" cy="2362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4041" name="Picture 41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8862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42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572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43" descr="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07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2"/>
          <p:cNvSpPr>
            <a:spLocks noChangeArrowheads="1"/>
          </p:cNvSpPr>
          <p:nvPr/>
        </p:nvSpPr>
        <p:spPr bwMode="auto">
          <a:xfrm>
            <a:off x="152400" y="457200"/>
            <a:ext cx="6883400" cy="3810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smtClean="0"/>
              <a:t>A </a:t>
            </a:r>
            <a:r>
              <a:rPr lang="en-US" altLang="en-US" sz="1800" b="1" smtClean="0"/>
              <a:t>little</a:t>
            </a:r>
            <a:r>
              <a:rPr lang="en-US" altLang="en-US" sz="3200" b="1" smtClean="0"/>
              <a:t> experiment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45060" name="Picture 4" descr="IMG_167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3185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 smtClean="0"/>
              <a:t>Didactic Web-Based Experiments in GAME THEORY</a:t>
            </a:r>
          </a:p>
        </p:txBody>
      </p:sp>
      <p:pic>
        <p:nvPicPr>
          <p:cNvPr id="46083" name="Picture 9" descr="matrix-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828800"/>
            <a:ext cx="2971800" cy="222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685800" y="5105400"/>
            <a:ext cx="7772400" cy="1143000"/>
          </a:xfrm>
          <a:solidFill>
            <a:schemeClr val="accent2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solidFill>
                  <a:srgbClr val="FF6600"/>
                </a:solidFill>
                <a:hlinkClick r:id="rId4"/>
              </a:rPr>
              <a:t>http://gametheory.tau.ac.il</a:t>
            </a:r>
            <a:endParaRPr lang="en-US" altLang="en-US" sz="2400" smtClean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en-US" altLang="en-US" sz="1800" smtClean="0"/>
              <a:t>Site Programming and Design: Eli Zvuluny</a:t>
            </a:r>
          </a:p>
          <a:p>
            <a:pPr>
              <a:buFontTx/>
              <a:buNone/>
            </a:pPr>
            <a:r>
              <a:rPr lang="en-US" altLang="en-US" sz="1800" smtClean="0"/>
              <a:t>Possible Worlds Ltd    </a:t>
            </a:r>
          </a:p>
        </p:txBody>
      </p:sp>
      <p:pic>
        <p:nvPicPr>
          <p:cNvPr id="46085" name="Picture 10" descr="tinyPossib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6096000"/>
            <a:ext cx="304800" cy="19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1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8724900" cy="381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66700"/>
            <a:ext cx="87344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838200" y="5257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0" y="5257800"/>
            <a:ext cx="7086600" cy="16144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                          T                  P-T                     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Early                Y  N            Y  Y  N               N  Y  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Cheese            Y  Y             Y  N  Y              N  N  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Odd                  N  Y            Y  N  N              Y  Y  N   </a:t>
            </a:r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2438400" y="5334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4038600" y="5334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1219200" y="5334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9"/>
          <p:cNvSpPr>
            <a:spLocks noChangeShapeType="1"/>
          </p:cNvSpPr>
          <p:nvPr/>
        </p:nvSpPr>
        <p:spPr bwMode="auto">
          <a:xfrm>
            <a:off x="1828800" y="571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10"/>
          <p:cNvSpPr>
            <a:spLocks noChangeShapeType="1"/>
          </p:cNvSpPr>
          <p:nvPr/>
        </p:nvSpPr>
        <p:spPr bwMode="auto">
          <a:xfrm>
            <a:off x="3048000" y="571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1"/>
          <p:cNvSpPr>
            <a:spLocks noChangeShapeType="1"/>
          </p:cNvSpPr>
          <p:nvPr/>
        </p:nvSpPr>
        <p:spPr bwMode="auto">
          <a:xfrm>
            <a:off x="3352800" y="571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12"/>
          <p:cNvSpPr>
            <a:spLocks noChangeShapeType="1"/>
          </p:cNvSpPr>
          <p:nvPr/>
        </p:nvSpPr>
        <p:spPr bwMode="auto">
          <a:xfrm>
            <a:off x="4724400" y="571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13"/>
          <p:cNvSpPr>
            <a:spLocks noChangeShapeType="1"/>
          </p:cNvSpPr>
          <p:nvPr/>
        </p:nvSpPr>
        <p:spPr bwMode="auto">
          <a:xfrm>
            <a:off x="4953000" y="571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"/>
            <a:ext cx="84677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762000"/>
            <a:ext cx="81534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400" b="1"/>
              <a:t>Scenario A</a:t>
            </a:r>
            <a:r>
              <a:rPr lang="en-US" altLang="en-US" sz="2400"/>
              <a:t> </a:t>
            </a:r>
          </a:p>
          <a:p>
            <a:pPr algn="l" eaLnBrk="1" hangingPunct="1"/>
            <a:endParaRPr lang="en-US" altLang="en-US"/>
          </a:p>
          <a:p>
            <a:pPr algn="l" eaLnBrk="1" hangingPunct="1"/>
            <a:r>
              <a:rPr lang="en-US" altLang="en-US" sz="2400"/>
              <a:t>"I went to a bar and was told it was full. I asked the bar hostess what time one should arrive in order to get in. I was told by 12 and once the bar is full you can only get in if you are meeting a friend who is already inside.  I lied that my friend was already inside. Without being told, I would not have known which of the possible lies to tell in order to get in."  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(M.R. describing an actual experience at a Tel Aviv bar).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04800" y="1295400"/>
            <a:ext cx="8534400" cy="2895600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114800"/>
            <a:ext cx="6032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Clipboar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0"/>
            <a:ext cx="91440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029200" y="3359150"/>
            <a:ext cx="40386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1600"/>
              <a:t>1) Support  the basic assumption</a:t>
            </a:r>
          </a:p>
          <a:p>
            <a:pPr algn="l" eaLnBrk="1" hangingPunct="1"/>
            <a:endParaRPr lang="en-US" altLang="en-US" sz="1600"/>
          </a:p>
          <a:p>
            <a:pPr algn="l" eaLnBrk="1" hangingPunct="1"/>
            <a:r>
              <a:rPr lang="en-US" altLang="en-US" sz="1600"/>
              <a:t>2) MRT</a:t>
            </a:r>
          </a:p>
          <a:p>
            <a:pPr algn="l" eaLnBrk="1" hangingPunct="1"/>
            <a:endParaRPr lang="en-US" altLang="en-US" sz="1600"/>
          </a:p>
          <a:p>
            <a:pPr algn="l" eaLnBrk="1" hangingPunct="1"/>
            <a:r>
              <a:rPr lang="en-US" altLang="en-US" sz="1600"/>
              <a:t>3) 68% of P’s who answered correctly followed the guide.</a:t>
            </a:r>
          </a:p>
          <a:p>
            <a:pPr algn="l" eaLnBrk="1" hangingPunct="1"/>
            <a:endParaRPr lang="en-US" altLang="en-US" sz="1600"/>
          </a:p>
          <a:p>
            <a:pPr algn="l" eaLnBrk="1" hangingPunct="1"/>
            <a:r>
              <a:rPr lang="en-US" altLang="en-US" sz="1600"/>
              <a:t>4) 56% of those were honest . Only 9% were not honest and chose unconfirmed profile.</a:t>
            </a:r>
          </a:p>
          <a:p>
            <a:pPr algn="l" eaLnBrk="1" hangingPunct="1"/>
            <a:endParaRPr lang="en-US" altLang="en-US" sz="1600"/>
          </a:p>
          <a:p>
            <a:pPr algn="l" eaLnBrk="1" hangingPunct="1"/>
            <a:r>
              <a:rPr lang="en-US" altLang="en-US" sz="1600"/>
              <a:t>5) An alternative theory: neighbor:</a:t>
            </a:r>
          </a:p>
          <a:p>
            <a:pPr algn="l" eaLnBrk="1" hangingPunct="1"/>
            <a:r>
              <a:rPr lang="en-US" altLang="en-US" sz="1600"/>
              <a:t>A) (1,1,1) (212) have two neighbors each   </a:t>
            </a:r>
          </a:p>
          <a:p>
            <a:pPr algn="l" eaLnBrk="1" hangingPunct="1"/>
            <a:r>
              <a:rPr lang="en-US" altLang="en-US" sz="1600"/>
              <a:t>B) 221 also has a neighbor</a:t>
            </a: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990600" y="3581400"/>
            <a:ext cx="1066800" cy="1295400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1828800" y="1828800"/>
            <a:ext cx="2057400" cy="838200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3657600" y="1905000"/>
            <a:ext cx="5181600" cy="1454150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V="1">
            <a:off x="0" y="2057400"/>
            <a:ext cx="1066800" cy="1905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0" y="2438400"/>
            <a:ext cx="10668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0" y="6019800"/>
            <a:ext cx="2057400" cy="381000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 animBg="1"/>
      <p:bldP spid="83976" grpId="0" animBg="1"/>
      <p:bldP spid="83977" grpId="0" animBg="1"/>
      <p:bldP spid="83978" grpId="0" animBg="1"/>
      <p:bldP spid="83979" grpId="0" animBg="1"/>
      <p:bldP spid="8398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645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1981200" y="1828800"/>
            <a:ext cx="2057400" cy="1143000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1066800" y="3505200"/>
            <a:ext cx="990600" cy="914400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04800"/>
            <a:ext cx="875506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3962400" y="2362200"/>
            <a:ext cx="533400" cy="381000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1066800" y="3886200"/>
            <a:ext cx="990600" cy="685800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657600" y="1981200"/>
            <a:ext cx="4800600" cy="1371600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 descr="L1010181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3088"/>
            <a:ext cx="75438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smtClean="0"/>
              <a:t>Conclusions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smtClean="0"/>
              <a:t>Conclusions (if you insist)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00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smtClean="0"/>
              <a:t> (1) It may be necessary for the listener to use a codex that will guide the speaker to "</a:t>
            </a:r>
            <a:r>
              <a:rPr lang="en-US" altLang="en-US" sz="2000" b="1" smtClean="0"/>
              <a:t>exaggerate</a:t>
            </a:r>
            <a:r>
              <a:rPr lang="en-US" altLang="en-US" sz="2000" smtClean="0"/>
              <a:t>". </a:t>
            </a:r>
          </a:p>
          <a:p>
            <a:pPr eaLnBrk="1" hangingPunct="1">
              <a:buFontTx/>
              <a:buNone/>
            </a:pPr>
            <a:endParaRPr lang="en-US" altLang="en-US" sz="2000" smtClean="0"/>
          </a:p>
          <a:p>
            <a:pPr eaLnBrk="1" hangingPunct="1">
              <a:buFontTx/>
              <a:buNone/>
            </a:pPr>
            <a:r>
              <a:rPr lang="en-US" altLang="en-US" sz="2000" smtClean="0"/>
              <a:t> (2) If the circumstances in </a:t>
            </a:r>
            <a:r>
              <a:rPr lang="en-US" altLang="en-US" sz="2000" b="1" smtClean="0"/>
              <a:t>A are rare</a:t>
            </a:r>
            <a:r>
              <a:rPr lang="en-US" altLang="en-US" sz="2000" smtClean="0"/>
              <a:t>, then truthful implementation is possible.    </a:t>
            </a:r>
          </a:p>
          <a:p>
            <a:pPr eaLnBrk="1" hangingPunct="1">
              <a:buFontTx/>
              <a:buNone/>
            </a:pPr>
            <a:r>
              <a:rPr lang="en-US" altLang="en-US" sz="2000" smtClean="0"/>
              <a:t>      </a:t>
            </a:r>
          </a:p>
          <a:p>
            <a:pPr eaLnBrk="1" hangingPunct="1">
              <a:buFontTx/>
              <a:buNone/>
            </a:pPr>
            <a:r>
              <a:rPr lang="en-US" altLang="en-US" sz="2000" smtClean="0"/>
              <a:t> (3) If the circumstances in </a:t>
            </a:r>
            <a:r>
              <a:rPr lang="en-US" altLang="en-US" sz="2000" b="1" smtClean="0"/>
              <a:t>R are rare</a:t>
            </a:r>
            <a:r>
              <a:rPr lang="en-US" altLang="en-US" sz="2000" smtClean="0"/>
              <a:t>, then the optimal mechanism may require some of  the deserving speakers to (successfully) cheat.     </a:t>
            </a:r>
          </a:p>
          <a:p>
            <a:pPr eaLnBrk="1" hangingPunct="1">
              <a:buFontTx/>
              <a:buNone/>
            </a:pPr>
            <a:endParaRPr lang="en-US" altLang="en-US" sz="2000" smtClean="0"/>
          </a:p>
          <a:p>
            <a:pPr eaLnBrk="1" hangingPunct="1">
              <a:buFontTx/>
              <a:buNone/>
            </a:pPr>
            <a:r>
              <a:rPr lang="en-US" altLang="en-US" sz="2000" smtClean="0"/>
              <a:t> and most importantly: </a:t>
            </a:r>
          </a:p>
          <a:p>
            <a:pPr eaLnBrk="1" hangingPunct="1">
              <a:buFontTx/>
              <a:buNone/>
            </a:pPr>
            <a:r>
              <a:rPr lang="en-US" altLang="en-US" sz="2000" smtClean="0"/>
              <a:t> The model is not intended to closely mirror real-life situations.  As always....  it is just a </a:t>
            </a:r>
            <a:r>
              <a:rPr lang="en-US" altLang="en-US" sz="2000" b="1" smtClean="0"/>
              <a:t>fable</a:t>
            </a:r>
            <a:r>
              <a:rPr lang="en-US" altLang="en-US" sz="2000" smtClean="0"/>
              <a:t> and a suggestion for a direction for research into mechanism design with boundedly rational agents.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4" descr="img_163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0" y="1676400"/>
            <a:ext cx="4064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Scenario B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685800" y="1447800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400"/>
              <a:t>As a part of the search process for a candidate for a particular job, a principal wishes to identify those individuals whose preferences over the set of objects {a,b,c} is transitive. 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Each individual has to answer three questions of the form: 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How do you compare the objects x and y? </a:t>
            </a:r>
          </a:p>
          <a:p>
            <a:pPr algn="l" eaLnBrk="1" hangingPunct="1"/>
            <a:r>
              <a:rPr lang="en-US" altLang="en-US" sz="2400"/>
              <a:t>     I prefer x to y (notated by x≻y) </a:t>
            </a:r>
          </a:p>
          <a:p>
            <a:pPr algn="l" eaLnBrk="1" hangingPunct="1"/>
            <a:r>
              <a:rPr lang="en-US" altLang="en-US" sz="2400"/>
              <a:t>     I prefer y to x (notated by y≻x). </a:t>
            </a:r>
          </a:p>
          <a:p>
            <a:pPr algn="l" eaLnBrk="1" hangingPunct="1"/>
            <a:endParaRPr lang="en-US" altLang="en-US" sz="2400"/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609600" y="1447800"/>
            <a:ext cx="8305800" cy="5262563"/>
          </a:xfrm>
          <a:prstGeom prst="rect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762000" y="4800600"/>
            <a:ext cx="2667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762000" y="5181600"/>
            <a:ext cx="2667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838200" y="5257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04800" y="381000"/>
            <a:ext cx="6553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400"/>
              <a:t>The CODEX: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R1: If a≻b and b≻c then a≻c.  </a:t>
            </a:r>
          </a:p>
          <a:p>
            <a:pPr algn="l" eaLnBrk="1" hangingPunct="1"/>
            <a:r>
              <a:rPr lang="en-US" altLang="en-US" sz="2400"/>
              <a:t>  </a:t>
            </a:r>
          </a:p>
          <a:p>
            <a:pPr algn="l" eaLnBrk="1" hangingPunct="1"/>
            <a:r>
              <a:rPr lang="en-US" altLang="en-US" sz="2400"/>
              <a:t>R2: If b≻a and c≻b then c≻a.    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R3: If a≻b and a≻c then c≻b.    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R4: If c≻a and c≻b then a≻b.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38200" y="5257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0" y="5243513"/>
            <a:ext cx="7086600" cy="161607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                               T                    P-T                 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a≻b                  Y  Y   N   N         Y    N             Y   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b≻c                  N  N   Y   Y         Y    N             Y   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c≻a                  N  Y   Y   N         N    Y             Y   N   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2971800" y="5334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4267200" y="5334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1219200" y="5334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1828800" y="563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2514600" y="563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>
            <a:off x="3657600" y="563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>
            <a:off x="2133600" y="563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6"/>
          <p:cNvSpPr>
            <a:spLocks noChangeShapeType="1"/>
          </p:cNvSpPr>
          <p:nvPr/>
        </p:nvSpPr>
        <p:spPr bwMode="auto">
          <a:xfrm>
            <a:off x="4953000" y="563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187700"/>
            <a:ext cx="1625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 flipV="1">
            <a:off x="4419600" y="2057400"/>
            <a:ext cx="4267200" cy="1371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1600200" y="3352800"/>
            <a:ext cx="7086600" cy="22971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3276600" y="3429000"/>
            <a:ext cx="5410200" cy="2220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4" name="Rectangle 1"/>
          <p:cNvSpPr>
            <a:spLocks noChangeArrowheads="1"/>
          </p:cNvSpPr>
          <p:nvPr/>
        </p:nvSpPr>
        <p:spPr bwMode="auto">
          <a:xfrm>
            <a:off x="304800" y="381000"/>
            <a:ext cx="6553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400"/>
              <a:t>R1: If a≻b and b≻c then a≻c.  </a:t>
            </a:r>
          </a:p>
          <a:p>
            <a:pPr algn="l" eaLnBrk="1" hangingPunct="1"/>
            <a:r>
              <a:rPr lang="en-US" altLang="en-US" sz="2400"/>
              <a:t>  </a:t>
            </a:r>
          </a:p>
          <a:p>
            <a:pPr algn="l" eaLnBrk="1" hangingPunct="1"/>
            <a:r>
              <a:rPr lang="en-US" altLang="en-US" sz="2400"/>
              <a:t>R2: If b≻a and c≻b then c≻a.    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R3: If a≻b and a≻c then c≻b.    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R4: If c≻a and c≻b then a≻b. </a:t>
            </a:r>
          </a:p>
        </p:txBody>
      </p:sp>
      <p:sp>
        <p:nvSpPr>
          <p:cNvPr id="7185" name="Rectangle 2"/>
          <p:cNvSpPr>
            <a:spLocks noChangeArrowheads="1"/>
          </p:cNvSpPr>
          <p:nvPr/>
        </p:nvSpPr>
        <p:spPr bwMode="auto">
          <a:xfrm>
            <a:off x="8029575" y="2743200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a≻b ≻c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724400" y="4049713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a≻c ≻b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38200" y="5257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5243513"/>
            <a:ext cx="7086600" cy="161607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                               T                    P-T                 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a≻b                  Y  Y   N   N         Y    N             Y   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b≻c                  N  N   Y   Y         Y    N             Y   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c≻a                  N  Y   Y   N         N    Y             Y   N   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2971800" y="5334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4267200" y="5334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1219200" y="5334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1828800" y="563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2514600" y="563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4"/>
          <p:cNvSpPr>
            <a:spLocks noChangeShapeType="1"/>
          </p:cNvSpPr>
          <p:nvPr/>
        </p:nvSpPr>
        <p:spPr bwMode="auto">
          <a:xfrm>
            <a:off x="3657600" y="563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5"/>
          <p:cNvSpPr>
            <a:spLocks noChangeShapeType="1"/>
          </p:cNvSpPr>
          <p:nvPr/>
        </p:nvSpPr>
        <p:spPr bwMode="auto">
          <a:xfrm>
            <a:off x="2133600" y="563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6"/>
          <p:cNvSpPr>
            <a:spLocks noChangeShapeType="1"/>
          </p:cNvSpPr>
          <p:nvPr/>
        </p:nvSpPr>
        <p:spPr bwMode="auto">
          <a:xfrm>
            <a:off x="4953000" y="5638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187700"/>
            <a:ext cx="1625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 flipV="1">
            <a:off x="4419600" y="609600"/>
            <a:ext cx="4267200" cy="2819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3352800" y="3352800"/>
            <a:ext cx="5334000" cy="22717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4724400" y="3429000"/>
            <a:ext cx="3962400" cy="21955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8" name="Rectangle 1"/>
          <p:cNvSpPr>
            <a:spLocks noChangeArrowheads="1"/>
          </p:cNvSpPr>
          <p:nvPr/>
        </p:nvSpPr>
        <p:spPr bwMode="auto">
          <a:xfrm>
            <a:off x="304800" y="381000"/>
            <a:ext cx="6553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400"/>
              <a:t>R1: If a≻b and b≻c then a≻c.  </a:t>
            </a:r>
          </a:p>
          <a:p>
            <a:pPr algn="l" eaLnBrk="1" hangingPunct="1"/>
            <a:r>
              <a:rPr lang="en-US" altLang="en-US" sz="2400"/>
              <a:t>  </a:t>
            </a:r>
          </a:p>
          <a:p>
            <a:pPr algn="l" eaLnBrk="1" hangingPunct="1"/>
            <a:r>
              <a:rPr lang="en-US" altLang="en-US" sz="2400"/>
              <a:t>R2: If b≻a and c≻b then c≻a.    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R3: If a≻b and a≻c then c≻b.    </a:t>
            </a:r>
          </a:p>
          <a:p>
            <a:pPr algn="l" eaLnBrk="1" hangingPunct="1"/>
            <a:endParaRPr lang="en-US" altLang="en-US" sz="2400"/>
          </a:p>
          <a:p>
            <a:pPr algn="l" eaLnBrk="1" hangingPunct="1"/>
            <a:r>
              <a:rPr lang="en-US" altLang="en-US" sz="2400"/>
              <a:t>R4: If c≻a and c≻b then a≻b. </a:t>
            </a:r>
          </a:p>
        </p:txBody>
      </p:sp>
      <p:sp>
        <p:nvSpPr>
          <p:cNvPr id="8209" name="Rectangle 2"/>
          <p:cNvSpPr>
            <a:spLocks noChangeArrowheads="1"/>
          </p:cNvSpPr>
          <p:nvPr/>
        </p:nvSpPr>
        <p:spPr bwMode="auto">
          <a:xfrm>
            <a:off x="7861300" y="2743200"/>
            <a:ext cx="137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a≻b ≻c ≻a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56150" y="4049713"/>
            <a:ext cx="973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a≻b≻c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71532</TotalTime>
  <Words>1102</Words>
  <Application>Microsoft Office PowerPoint</Application>
  <PresentationFormat>On-screen Show (4:3)</PresentationFormat>
  <Paragraphs>162</Paragraphs>
  <Slides>57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Design</vt:lpstr>
      <vt:lpstr> “Comments” on  Modeling Bounded Rationality     Ariel Rubinstein Tel Aviv and New York Universities    Leiden, Nov 14th, 2014</vt:lpstr>
      <vt:lpstr>h</vt:lpstr>
      <vt:lpstr>PowerPoint Presentation</vt:lpstr>
      <vt:lpstr>Jacob Glazer working on this paper  in the University of Tel Aviv Cafes’ “Labs”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procedure we have (essentially) in mind:</vt:lpstr>
      <vt:lpstr>PowerPoint Presentation</vt:lpstr>
      <vt:lpstr>PowerPoint Presentation</vt:lpstr>
      <vt:lpstr>PowerPoint Presentation</vt:lpstr>
      <vt:lpstr>The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Truthful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little experiment</vt:lpstr>
      <vt:lpstr>Didactic Web-Based Experiments in GAME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Pragmatics of Persuasion: A Game Theoretical Approach</dc:title>
  <dc:creator>Ariel Rubinsein</dc:creator>
  <cp:lastModifiedBy>Lorentz Center - Presentation</cp:lastModifiedBy>
  <cp:revision>370</cp:revision>
  <cp:lastPrinted>2012-02-13T20:18:14Z</cp:lastPrinted>
  <dcterms:created xsi:type="dcterms:W3CDTF">2006-04-04T02:43:10Z</dcterms:created>
  <dcterms:modified xsi:type="dcterms:W3CDTF">2014-11-14T11:08:32Z</dcterms:modified>
</cp:coreProperties>
</file>