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963" r:id="rId1"/>
  </p:sldMasterIdLst>
  <p:notesMasterIdLst>
    <p:notesMasterId r:id="rId22"/>
  </p:notesMasterIdLst>
  <p:sldIdLst>
    <p:sldId id="256" r:id="rId2"/>
    <p:sldId id="257" r:id="rId3"/>
    <p:sldId id="276" r:id="rId4"/>
    <p:sldId id="286" r:id="rId5"/>
    <p:sldId id="259" r:id="rId6"/>
    <p:sldId id="277" r:id="rId7"/>
    <p:sldId id="279" r:id="rId8"/>
    <p:sldId id="266" r:id="rId9"/>
    <p:sldId id="260" r:id="rId10"/>
    <p:sldId id="278" r:id="rId11"/>
    <p:sldId id="264" r:id="rId12"/>
    <p:sldId id="280" r:id="rId13"/>
    <p:sldId id="268" r:id="rId14"/>
    <p:sldId id="269" r:id="rId15"/>
    <p:sldId id="281" r:id="rId16"/>
    <p:sldId id="271" r:id="rId17"/>
    <p:sldId id="282" r:id="rId18"/>
    <p:sldId id="283" r:id="rId19"/>
    <p:sldId id="284" r:id="rId20"/>
    <p:sldId id="275" r:id="rId21"/>
  </p:sldIdLst>
  <p:sldSz cx="13004800" cy="9753600"/>
  <p:notesSz cx="6858000" cy="9144000"/>
  <p:defaultTextStyle>
    <a:defPPr>
      <a:defRPr lang="en-US"/>
    </a:defPPr>
    <a:lvl1pPr algn="ctr" defTabSz="581597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0728" indent="115695" algn="ctr" defTabSz="581597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3031" indent="229793" algn="ctr" defTabSz="581597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5324" indent="343904" algn="ctr" defTabSz="581597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67634" indent="457988" algn="ctr" defTabSz="581597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2028" algn="l" defTabSz="912805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38428" algn="l" defTabSz="912805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194839" algn="l" defTabSz="912805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1240" algn="l" defTabSz="912805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4" d="100"/>
          <a:sy n="54" d="100"/>
        </p:scale>
        <p:origin x="-1164" y="20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Chalkboard SE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Chalkboard SE" charset="0"/>
              </a:rPr>
              <a:t>Second level</a:t>
            </a:r>
          </a:p>
          <a:p>
            <a:pPr lvl="2"/>
            <a:r>
              <a:rPr lang="en-US" noProof="0" smtClean="0">
                <a:sym typeface="Chalkboard SE" charset="0"/>
              </a:rPr>
              <a:t>Third level</a:t>
            </a:r>
          </a:p>
          <a:p>
            <a:pPr lvl="3"/>
            <a:r>
              <a:rPr lang="en-US" noProof="0" smtClean="0">
                <a:sym typeface="Chalkboard SE" charset="0"/>
              </a:rPr>
              <a:t>Fourth level</a:t>
            </a:r>
          </a:p>
          <a:p>
            <a:pPr lvl="4"/>
            <a:r>
              <a:rPr lang="en-US" noProof="0" smtClean="0">
                <a:sym typeface="Chalkboard SE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3203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4811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1pPr>
    <a:lvl2pPr marL="340728" algn="l" defTabSz="454811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2pPr>
    <a:lvl3pPr marL="683031" algn="l" defTabSz="454811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3pPr>
    <a:lvl4pPr marL="1025324" algn="l" defTabSz="454811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4pPr>
    <a:lvl5pPr marL="1367634" algn="l" defTabSz="454811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5pPr>
    <a:lvl6pPr marL="2281445" algn="l" defTabSz="91257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37726" algn="l" defTabSz="91257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4021" algn="l" defTabSz="91257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0305" algn="l" defTabSz="91257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EB3C2E-0A0F-4204-8FC3-A9AE43FA85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1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28B1F-445C-47F2-A654-41F4955C43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5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408943" y="555416"/>
            <a:ext cx="4161084" cy="11835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5689" y="555416"/>
            <a:ext cx="12266507" cy="11835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7BD5B-FAA8-4595-91A5-FD4D474B14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2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3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F069C-D2C3-478A-8178-6EA6EC95E3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5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5689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56233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051DF9-2771-465F-8088-1A694F5F70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05DEF-58A2-4696-982A-074741D2BD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4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5DC1E7-4439-4E38-AD28-E08FA58511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3D510-8A86-4CD5-BAC7-225F076B3C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9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0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2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28C56-076E-401D-8EEA-42D99D7C7F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8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5E50E-92CF-4073-9759-788BB27CA5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2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2"/>
            <a:ext cx="11704320" cy="643692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4"/>
            <a:ext cx="41181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CD8B88-1DA9-4098-901E-886D91ABD7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2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hf hdr="0"/>
  <p:txStyles>
    <p:titleStyle>
      <a:lvl1pPr algn="ctr" defTabSz="1300393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47" indent="-487647" algn="l" defTabSz="1300393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69" indent="-406374" algn="l" defTabSz="1300393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92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688" indent="-325098" algn="l" defTabSz="13003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85" indent="-325098" algn="l" defTabSz="1300393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8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/>
          </p:cNvSpPr>
          <p:nvPr/>
        </p:nvSpPr>
        <p:spPr bwMode="auto">
          <a:xfrm>
            <a:off x="47" y="6632575"/>
            <a:ext cx="13014325" cy="0"/>
          </a:xfrm>
          <a:custGeom>
            <a:avLst/>
            <a:gdLst>
              <a:gd name="T0" fmla="*/ 0 w 21600"/>
              <a:gd name="T1" fmla="*/ 21600 w 21600"/>
              <a:gd name="T2" fmla="*/ 0 w 21600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21600">
                <a:moveTo>
                  <a:pt x="0" y="0"/>
                </a:move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7592"/>
              </a:gs>
              <a:gs pos="54000">
                <a:srgbClr val="5FD1ED"/>
              </a:gs>
              <a:gs pos="100000">
                <a:srgbClr val="007592"/>
              </a:gs>
            </a:gsLst>
            <a:lin ang="2700000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117" tIns="72117" rIns="72117" bIns="72117" anchor="ctr"/>
          <a:lstStyle/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974773" y="2492376"/>
            <a:ext cx="11053763" cy="2601913"/>
          </a:xfrm>
        </p:spPr>
        <p:txBody>
          <a:bodyPr lIns="126172" tIns="72117" rIns="126172" bIns="72117" anchor="b">
            <a:normAutofit/>
          </a:bodyPr>
          <a:lstStyle/>
          <a:p>
            <a:pPr algn="r" defTabSz="1297568">
              <a:defRPr/>
            </a:pPr>
            <a:r>
              <a:rPr lang="en-US" sz="6100" dirty="0">
                <a:solidFill>
                  <a:srgbClr val="4646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An Empirical Evaluation of Extendible Arrays</a:t>
            </a:r>
            <a:endParaRPr lang="en-US" dirty="0"/>
          </a:p>
        </p:txBody>
      </p:sp>
      <p:sp>
        <p:nvSpPr>
          <p:cNvPr id="5124" name="Rectangle 8"/>
          <p:cNvSpPr>
            <a:spLocks noGrp="1" noChangeArrowheads="1"/>
          </p:cNvSpPr>
          <p:nvPr>
            <p:ph idx="1"/>
          </p:nvPr>
        </p:nvSpPr>
        <p:spPr>
          <a:xfrm>
            <a:off x="974773" y="5135565"/>
            <a:ext cx="11053763" cy="1706561"/>
          </a:xfrm>
        </p:spPr>
        <p:txBody>
          <a:bodyPr lIns="72117" tIns="72117" rIns="72117" bIns="72117"/>
          <a:lstStyle/>
          <a:p>
            <a:pPr marL="0" indent="0" algn="r" defTabSz="1296315">
              <a:spcBef>
                <a:spcPts val="400"/>
              </a:spcBef>
              <a:buNone/>
            </a:pPr>
            <a:r>
              <a:rPr lang="en-US" u="sng" dirty="0" smtClean="0">
                <a:solidFill>
                  <a:srgbClr val="46464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Stelios Joannou</a:t>
            </a:r>
            <a:r>
              <a:rPr lang="en-US" dirty="0" smtClean="0">
                <a:solidFill>
                  <a:srgbClr val="46464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&amp; Rajeev Raman</a:t>
            </a:r>
          </a:p>
          <a:p>
            <a:pPr marL="0" indent="0" algn="r" defTabSz="1296315">
              <a:spcBef>
                <a:spcPts val="400"/>
              </a:spcBef>
              <a:buNone/>
            </a:pPr>
            <a:r>
              <a:rPr lang="en-US" dirty="0" smtClean="0">
                <a:solidFill>
                  <a:srgbClr val="464646"/>
                </a:solidFill>
                <a:latin typeface="Helvetica" charset="0"/>
                <a:cs typeface="Helvetica" charset="0"/>
                <a:sym typeface="Helvetica" charset="0"/>
              </a:rPr>
              <a:t>University of Leicester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10th International Symposium on Experimental Algorithms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438384" y="3915104"/>
            <a:ext cx="5178883" cy="7168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524204" y="3915104"/>
            <a:ext cx="1299652" cy="7168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39706" y="3915104"/>
            <a:ext cx="2598680" cy="7168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595078" y="3915104"/>
            <a:ext cx="921704" cy="7168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0240" y="340296"/>
            <a:ext cx="11704320" cy="1517227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Brodnik</a:t>
            </a:r>
            <a:r>
              <a:rPr lang="en-GB" dirty="0" smtClean="0"/>
              <a:t> EA (</a:t>
            </a:r>
            <a:r>
              <a:rPr lang="da-DK" dirty="0"/>
              <a:t>[Brodnik et al. WADS '99</a:t>
            </a:r>
            <a:r>
              <a:rPr lang="da-DK" dirty="0" smtClean="0"/>
              <a:t>])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177008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4966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58367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52417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4474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68642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12043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3073" y="5758510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00661" y="5758510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48251" y="5758510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91655" y="5758510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917508" y="5758510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465098" y="5758510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008502" y="5758510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173043" y="3958887"/>
            <a:ext cx="4329213" cy="512057"/>
            <a:chOff x="2051720" y="4653136"/>
            <a:chExt cx="3043978" cy="360040"/>
          </a:xfrm>
        </p:grpSpPr>
        <p:sp>
          <p:nvSpPr>
            <p:cNvPr id="40" name="Rectangle 39"/>
            <p:cNvSpPr/>
            <p:nvPr/>
          </p:nvSpPr>
          <p:spPr>
            <a:xfrm>
              <a:off x="3973649" y="4653136"/>
              <a:ext cx="360040" cy="360040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051720" y="46531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441839" y="46531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813729" y="46531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203848" y="46531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83530" y="46531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73649" y="46531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345539" y="4653136"/>
              <a:ext cx="360040" cy="360040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735658" y="4653136"/>
              <a:ext cx="360040" cy="360040"/>
            </a:xfrm>
            <a:prstGeom prst="rect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</p:grpSp>
      <p:cxnSp>
        <p:nvCxnSpPr>
          <p:cNvPr id="30" name="Straight Arrow Connector 29"/>
          <p:cNvCxnSpPr>
            <a:stCxn id="21" idx="2"/>
            <a:endCxn id="6" idx="0"/>
          </p:cNvCxnSpPr>
          <p:nvPr/>
        </p:nvCxnSpPr>
        <p:spPr>
          <a:xfrm flipH="1">
            <a:off x="1433038" y="4470989"/>
            <a:ext cx="1996035" cy="1287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2"/>
            <a:endCxn id="7" idx="0"/>
          </p:cNvCxnSpPr>
          <p:nvPr/>
        </p:nvCxnSpPr>
        <p:spPr>
          <a:xfrm flipH="1">
            <a:off x="2470993" y="4470989"/>
            <a:ext cx="1512914" cy="1287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3" idx="2"/>
            <a:endCxn id="9" idx="0"/>
          </p:cNvCxnSpPr>
          <p:nvPr/>
        </p:nvCxnSpPr>
        <p:spPr>
          <a:xfrm flipH="1">
            <a:off x="4108446" y="4470989"/>
            <a:ext cx="404372" cy="1287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2"/>
            <a:endCxn id="11" idx="0"/>
          </p:cNvCxnSpPr>
          <p:nvPr/>
        </p:nvCxnSpPr>
        <p:spPr>
          <a:xfrm>
            <a:off x="5067654" y="4470989"/>
            <a:ext cx="257015" cy="1287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5" idx="2"/>
            <a:endCxn id="13" idx="0"/>
          </p:cNvCxnSpPr>
          <p:nvPr/>
        </p:nvCxnSpPr>
        <p:spPr>
          <a:xfrm>
            <a:off x="5607646" y="4470989"/>
            <a:ext cx="1501454" cy="1287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6" idx="2"/>
            <a:endCxn id="17" idx="0"/>
          </p:cNvCxnSpPr>
          <p:nvPr/>
        </p:nvCxnSpPr>
        <p:spPr>
          <a:xfrm>
            <a:off x="6162527" y="4470989"/>
            <a:ext cx="3463465" cy="1287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1720909" y="3915104"/>
            <a:ext cx="9799693" cy="716880"/>
            <a:chOff x="1209983" y="1484784"/>
            <a:chExt cx="6890409" cy="504056"/>
          </a:xfrm>
        </p:grpSpPr>
        <p:sp>
          <p:nvSpPr>
            <p:cNvPr id="41" name="Rectangle 40"/>
            <p:cNvSpPr/>
            <p:nvPr/>
          </p:nvSpPr>
          <p:spPr>
            <a:xfrm>
              <a:off x="1209983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737417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56601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794842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23229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860669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378016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890574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44598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976156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507233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050351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596336" y="1484784"/>
              <a:ext cx="504056" cy="504056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393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ounded Rectangular Callout 32"/>
              <p:cNvSpPr/>
              <p:nvPr/>
            </p:nvSpPr>
            <p:spPr>
              <a:xfrm>
                <a:off x="166283" y="2498477"/>
                <a:ext cx="3006760" cy="1245975"/>
              </a:xfrm>
              <a:prstGeom prst="wedgeRoundRectCallout">
                <a:avLst>
                  <a:gd name="adj1" fmla="val -12937"/>
                  <a:gd name="adj2" fmla="val 203295"/>
                  <a:gd name="adj3" fmla="val 16667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9837" tIns="64919" rIns="129837" bIns="64919" rtlCol="0" anchor="ctr"/>
              <a:lstStyle/>
              <a:p>
                <a:pPr defTabSz="1298393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2300" dirty="0">
                    <a:solidFill>
                      <a:prstClr val="black"/>
                    </a:solidFill>
                  </a:rPr>
                  <a:t>Data split in super blocks (SB)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3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sz="23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GB" sz="23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en-GB" sz="23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ounded Rectangular Callout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83" y="2498477"/>
                <a:ext cx="3006760" cy="1245975"/>
              </a:xfrm>
              <a:prstGeom prst="wedgeRoundRectCallout">
                <a:avLst>
                  <a:gd name="adj1" fmla="val -12937"/>
                  <a:gd name="adj2" fmla="val 203295"/>
                  <a:gd name="adj3" fmla="val 16667"/>
                </a:avLst>
              </a:prstGeom>
              <a:blipFill rotWithShape="1">
                <a:blip r:embed="rId2" cstate="print"/>
                <a:stretch>
                  <a:fillRect/>
                </a:stretch>
              </a:blipFill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ounded Rectangular Callout 58"/>
              <p:cNvSpPr/>
              <p:nvPr/>
            </p:nvSpPr>
            <p:spPr>
              <a:xfrm>
                <a:off x="6853073" y="6497780"/>
                <a:ext cx="4390603" cy="971308"/>
              </a:xfrm>
              <a:prstGeom prst="wedgeRoundRectCallout">
                <a:avLst>
                  <a:gd name="adj1" fmla="val -7514"/>
                  <a:gd name="adj2" fmla="val -85449"/>
                  <a:gd name="adj3" fmla="val 16667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9837" tIns="64919" rIns="129837" bIns="64919" rtlCol="0" anchor="ctr"/>
              <a:lstStyle/>
              <a:p>
                <a:pPr defTabSz="1298393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2300" dirty="0">
                    <a:solidFill>
                      <a:prstClr val="black"/>
                    </a:solidFill>
                  </a:rPr>
                  <a:t>Further split in data blocks (DB)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3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sz="23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d>
                          <m:dPr>
                            <m:begChr m:val="⌈"/>
                            <m:endChr m:val="⌉"/>
                            <m:ctrlPr>
                              <a:rPr lang="en-GB" sz="23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3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GB" sz="23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/2</m:t>
                            </m:r>
                          </m:e>
                        </m:d>
                      </m:sup>
                    </m:sSup>
                  </m:oMath>
                </a14:m>
                <a:r>
                  <a:rPr lang="en-GB" sz="23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9" name="Rounded Rectangular Callout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073" y="6497780"/>
                <a:ext cx="4390603" cy="971308"/>
              </a:xfrm>
              <a:prstGeom prst="wedgeRoundRectCallout">
                <a:avLst>
                  <a:gd name="adj1" fmla="val -7514"/>
                  <a:gd name="adj2" fmla="val -85449"/>
                  <a:gd name="adj3" fmla="val 16667"/>
                </a:avLst>
              </a:prstGeom>
              <a:blipFill rotWithShape="1">
                <a:blip r:embed="rId3" cstate="print"/>
                <a:stretch>
                  <a:fillRect/>
                </a:stretch>
              </a:blipFill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ounded Rectangular Callout 59"/>
              <p:cNvSpPr/>
              <p:nvPr/>
            </p:nvSpPr>
            <p:spPr>
              <a:xfrm>
                <a:off x="8499466" y="2464310"/>
                <a:ext cx="3172759" cy="1280142"/>
              </a:xfrm>
              <a:prstGeom prst="wedgeRoundRectCallout">
                <a:avLst>
                  <a:gd name="adj1" fmla="val 6954"/>
                  <a:gd name="adj2" fmla="val 202502"/>
                  <a:gd name="adj3" fmla="val 16667"/>
                </a:avLst>
              </a:prstGeom>
              <a:noFill/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9837" tIns="64919" rIns="129837" bIns="64919" rtlCol="0" anchor="ctr"/>
              <a:lstStyle/>
              <a:p>
                <a:pPr defTabSz="1298393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2300" dirty="0">
                    <a:solidFill>
                      <a:prstClr val="black"/>
                    </a:solidFill>
                  </a:rPr>
                  <a:t>Each SB has</a:t>
                </a:r>
                <a14:m>
                  <m:oMath xmlns:m="http://schemas.openxmlformats.org/officeDocument/2006/math">
                    <m:r>
                      <a:rPr lang="en-GB" sz="230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GB" sz="23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sz="23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d>
                          <m:dPr>
                            <m:begChr m:val="⌊"/>
                            <m:endChr m:val="⌋"/>
                            <m:ctrlPr>
                              <a:rPr lang="en-GB" sz="23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GB" sz="23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GB" sz="23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/2</m:t>
                            </m:r>
                          </m:e>
                        </m:d>
                      </m:sup>
                    </m:sSup>
                  </m:oMath>
                </a14:m>
                <a:r>
                  <a:rPr lang="en-GB" sz="2300" dirty="0">
                    <a:solidFill>
                      <a:prstClr val="black"/>
                    </a:solidFill>
                  </a:rPr>
                  <a:t> DBs</a:t>
                </a:r>
              </a:p>
            </p:txBody>
          </p:sp>
        </mc:Choice>
        <mc:Fallback xmlns="">
          <p:sp>
            <p:nvSpPr>
              <p:cNvPr id="60" name="Rounded Rectangular Callout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9466" y="2464310"/>
                <a:ext cx="3172759" cy="1280142"/>
              </a:xfrm>
              <a:prstGeom prst="wedgeRoundRectCallout">
                <a:avLst>
                  <a:gd name="adj1" fmla="val 6954"/>
                  <a:gd name="adj2" fmla="val 202502"/>
                  <a:gd name="adj3" fmla="val 16667"/>
                </a:avLst>
              </a:prstGeom>
              <a:blipFill rotWithShape="1">
                <a:blip r:embed="rId4" cstate="print"/>
                <a:stretch>
                  <a:fillRect/>
                </a:stretch>
              </a:blipFill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9369920" y="5758510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66" name="Rounded Rectangular Callout 65"/>
          <p:cNvSpPr/>
          <p:nvPr/>
        </p:nvSpPr>
        <p:spPr>
          <a:xfrm>
            <a:off x="3738290" y="2498477"/>
            <a:ext cx="3172759" cy="1280142"/>
          </a:xfrm>
          <a:prstGeom prst="wedgeRoundRectCallout">
            <a:avLst>
              <a:gd name="adj1" fmla="val -44766"/>
              <a:gd name="adj2" fmla="val 58881"/>
              <a:gd name="adj3" fmla="val 16667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2300" dirty="0">
                <a:solidFill>
                  <a:prstClr val="black"/>
                </a:solidFill>
              </a:rPr>
              <a:t>Index Block (IB) keeps track of DBs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3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1.88758E-6 C -0.00626 0.01226 -0.00521 0.02915 -0.01129 0.04118 C -0.01285 0.04765 -0.01563 0.05367 -0.01789 0.05968 C -0.01945 0.06385 -0.02344 0.07102 -0.02344 0.07102 C -0.02622 0.08282 -0.03143 0.09415 -0.03646 0.10456 C -0.03803 0.1078 -0.03924 0.11589 -0.03924 0.11589 C -0.03872 0.13209 -0.03976 0.14851 -0.03751 0.16447 C -0.03699 0.1684 -0.0356 0.17396 -0.0356 0.17812 " pathEditMode="relative" ptsTypes="fffffffA">
                                      <p:cBhvr>
                                        <p:cTn id="2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2 C -0.00018 0.00394 -0.00643 0.0125 -0.01025 0.01412 C -0.01355 0.01712 -0.01771 0.02244 -0.02153 0.02406 C -0.0283 0.03031 -0.0257 0.02684 -0.03004 0.03401 C -0.03125 0.03887 -0.03299 0.04164 -0.03559 0.04534 C -0.03594 0.04696 -0.03594 0.04881 -0.03646 0.0502 C -0.0375 0.05298 -0.04028 0.0576 -0.04028 0.0576 C -0.04167 0.06385 -0.0441 0.07079 -0.04671 0.07634 C -0.04861 0.08791 -0.04896 0.09947 -0.04966 0.11127 C -0.04914 0.1226 -0.05 0.14204 -0.04671 0.1536 C -0.04757 0.16679 -0.04879 0.16725 -0.04584 0.17604 " pathEditMode="relative" ptsTypes="ffffffffffA">
                                      <p:cBhvr>
                                        <p:cTn id="2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8758E-6 C -0.00191 0.0037 -0.00278 0.0074 -0.00468 0.01134 C -0.0059 0.01666 -0.00798 0.02105 -0.00937 0.02614 C -0.01059 0.04048 -0.01163 0.05737 -0.01493 0.07102 C -0.01441 0.09415 -0.01284 0.11543 -0.01406 0.13833 C -0.01493 0.17396 -0.01493 0.16146 -0.01493 0.17558 " pathEditMode="relative" ptsTypes="fffffA"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8.49179E-6 C 0.00433 0.01828 0.00104 0.03979 0.00937 0.05599 C 0.01024 0.06385 0.01041 0.07195 0.01215 0.07958 C 0.01319 0.09092 0.01319 0.10364 0.01579 0.11451 C 0.01753 0.13278 0.0177 0.13209 0.0177 0.158 C 0.0177 0.17442 0.01892 0.17095 0.01579 0.17789 " pathEditMode="relative" ptsTypes="fffffA">
                                      <p:cBhvr>
                                        <p:cTn id="2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49" grpId="0" animBg="1"/>
      <p:bldP spid="49" grpId="1" animBg="1"/>
      <p:bldP spid="50" grpId="0" animBg="1"/>
      <p:bldP spid="50" grpId="1" animBg="1"/>
      <p:bldP spid="48" grpId="0" animBg="1"/>
      <p:bldP spid="48" grpId="1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33" grpId="0" animBg="1"/>
      <p:bldP spid="59" grpId="0" animBg="1"/>
      <p:bldP spid="60" grpId="0" animBg="1"/>
      <p:bldP spid="17" grpId="0" animBg="1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1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50240" y="1564432"/>
                <a:ext cx="11704320" cy="7148335"/>
              </a:xfrm>
            </p:spPr>
            <p:txBody>
              <a:bodyPr lIns="0" tIns="0" rIns="0" bIns="0">
                <a:normAutofit fontScale="77500" lnSpcReduction="20000"/>
              </a:bodyPr>
              <a:lstStyle/>
              <a:p>
                <a:pPr>
                  <a:buClr>
                    <a:schemeClr val="accent2"/>
                  </a:buClr>
                </a:pPr>
                <a:r>
                  <a:rPr lang="en-US" dirty="0" smtClean="0"/>
                  <a:t>Advantages</a:t>
                </a:r>
                <a:endParaRPr lang="en-US" dirty="0"/>
              </a:p>
              <a:p>
                <a:pPr lvl="1">
                  <a:buClr>
                    <a:schemeClr val="accent2"/>
                  </a:buClr>
                </a:pPr>
                <a:r>
                  <a:rPr lang="en-US" dirty="0"/>
                  <a:t>access: O(1) worst-case </a:t>
                </a:r>
                <a:r>
                  <a:rPr lang="en-US" dirty="0" smtClean="0"/>
                  <a:t>time</a:t>
                </a:r>
              </a:p>
              <a:p>
                <a:pPr lvl="1">
                  <a:buClr>
                    <a:schemeClr val="accent2"/>
                  </a:buClr>
                </a:pPr>
                <a:r>
                  <a:rPr lang="en-US" dirty="0" smtClean="0"/>
                  <a:t>grow/shrink</a:t>
                </a:r>
                <a:r>
                  <a:rPr lang="en-US" dirty="0"/>
                  <a:t>: O(1) amortized </a:t>
                </a:r>
                <a:r>
                  <a:rPr lang="en-US" dirty="0" smtClean="0"/>
                  <a:t>time</a:t>
                </a:r>
                <a:endParaRPr lang="en-US" dirty="0"/>
              </a:p>
              <a:p>
                <a:pPr lvl="1">
                  <a:buClr>
                    <a:schemeClr val="accent2"/>
                  </a:buClr>
                </a:pPr>
                <a:r>
                  <a:rPr lang="en-US" dirty="0" smtClean="0"/>
                  <a:t> Wasted space is O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 smtClean="0"/>
                  <a:t>)</a:t>
                </a:r>
              </a:p>
              <a:p>
                <a:pPr lvl="1">
                  <a:buClr>
                    <a:schemeClr val="accent2"/>
                  </a:buClr>
                </a:pPr>
                <a:r>
                  <a:rPr lang="en-US" dirty="0" smtClean="0"/>
                  <a:t>Self-tuning DS</a:t>
                </a:r>
              </a:p>
              <a:p>
                <a:pPr>
                  <a:buClr>
                    <a:schemeClr val="accent2"/>
                  </a:buClr>
                </a:pPr>
                <a:r>
                  <a:rPr lang="en-US" dirty="0" smtClean="0"/>
                  <a:t>Disadvantages</a:t>
                </a:r>
              </a:p>
              <a:p>
                <a:pPr lvl="1">
                  <a:buClr>
                    <a:schemeClr val="accent2"/>
                  </a:buClr>
                </a:pPr>
                <a:r>
                  <a:rPr lang="en-US" dirty="0" smtClean="0"/>
                  <a:t>CPU is heavily used during access (i)</a:t>
                </a:r>
              </a:p>
              <a:p>
                <a:pPr lvl="1">
                  <a:buClr>
                    <a:schemeClr val="accent2"/>
                  </a:buClr>
                </a:pPr>
                <a:endParaRPr lang="en-US" dirty="0"/>
              </a:p>
              <a:p>
                <a:pPr lvl="1">
                  <a:buClr>
                    <a:schemeClr val="accent2"/>
                  </a:buClr>
                </a:pPr>
                <a:endParaRPr lang="en-US" dirty="0"/>
              </a:p>
              <a:p>
                <a:pPr lvl="1">
                  <a:buClr>
                    <a:schemeClr val="accent2"/>
                  </a:buClr>
                </a:pPr>
                <a:endParaRPr lang="en-US" dirty="0"/>
              </a:p>
              <a:p>
                <a:pPr lvl="1">
                  <a:buClr>
                    <a:schemeClr val="accent2"/>
                  </a:buClr>
                </a:pPr>
                <a:endParaRPr lang="en-US" dirty="0"/>
              </a:p>
              <a:p>
                <a:pPr lvl="1">
                  <a:buClr>
                    <a:schemeClr val="accent2"/>
                  </a:buClr>
                </a:pPr>
                <a:endParaRPr lang="en-US" dirty="0" smtClean="0"/>
              </a:p>
              <a:p>
                <a:pPr lvl="1">
                  <a:buClr>
                    <a:schemeClr val="accent2"/>
                  </a:buClr>
                </a:pPr>
                <a:endParaRPr lang="en-US" dirty="0"/>
              </a:p>
              <a:p>
                <a:pPr lvl="1">
                  <a:buClr>
                    <a:schemeClr val="accent2"/>
                  </a:buClr>
                </a:pPr>
                <a:r>
                  <a:rPr lang="en-US" dirty="0" smtClean="0"/>
                  <a:t>Different DB sizes can lead to fragmentation</a:t>
                </a:r>
              </a:p>
            </p:txBody>
          </p:sp>
        </mc:Choice>
        <mc:Fallback xmlns="">
          <p:sp>
            <p:nvSpPr>
              <p:cNvPr id="13314" name="Rectang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0240" y="1564432"/>
                <a:ext cx="11704320" cy="7148335"/>
              </a:xfrm>
              <a:blipFill rotWithShape="1">
                <a:blip r:embed="rId2"/>
                <a:stretch>
                  <a:fillRect l="-2240" t="-3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650240" y="340296"/>
            <a:ext cx="11704320" cy="1517227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Brodnik</a:t>
            </a:r>
            <a:r>
              <a:rPr lang="en-GB" dirty="0" smtClean="0"/>
              <a:t> EA (</a:t>
            </a:r>
            <a:r>
              <a:rPr lang="da-DK" dirty="0"/>
              <a:t>[Brodnik et al. WADS '99</a:t>
            </a:r>
            <a:r>
              <a:rPr lang="da-DK" dirty="0" smtClean="0"/>
              <a:t>])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50" y="4876800"/>
            <a:ext cx="9783522" cy="279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ular Callout 9"/>
              <p:cNvSpPr/>
              <p:nvPr/>
            </p:nvSpPr>
            <p:spPr>
              <a:xfrm>
                <a:off x="8518624" y="6604992"/>
                <a:ext cx="3723930" cy="951016"/>
              </a:xfrm>
              <a:prstGeom prst="wedgeRoundRectCallout">
                <a:avLst>
                  <a:gd name="adj1" fmla="val -141170"/>
                  <a:gd name="adj2" fmla="val -1586"/>
                  <a:gd name="adj3" fmla="val 16667"/>
                </a:avLst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9837" tIns="64919" rIns="129837" bIns="64919" rtlCol="0" anchor="ctr"/>
              <a:lstStyle/>
              <a:p>
                <a:pPr defTabSz="1298393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2300" dirty="0">
                    <a:solidFill>
                      <a:prstClr val="black"/>
                    </a:solidFill>
                  </a:rPr>
                  <a:t>Bug in the paper</a:t>
                </a:r>
              </a:p>
              <a:p>
                <a:pPr defTabSz="1298393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300" i="1">
                          <a:solidFill>
                            <a:prstClr val="black"/>
                          </a:solidFill>
                          <a:latin typeface="Cambria Math"/>
                        </a:rPr>
                        <m:t>𝑝</m:t>
                      </m:r>
                      <m:r>
                        <a:rPr lang="en-GB" sz="2300" i="1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GB" sz="23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23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23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2300" i="1">
                          <a:solidFill>
                            <a:prstClr val="black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23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ounded Rectangular Callou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8624" y="6604992"/>
                <a:ext cx="3723930" cy="951016"/>
              </a:xfrm>
              <a:prstGeom prst="wedgeRoundRectCallout">
                <a:avLst>
                  <a:gd name="adj1" fmla="val -141170"/>
                  <a:gd name="adj2" fmla="val -1586"/>
                  <a:gd name="adj3" fmla="val 16667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bg2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0240" y="335237"/>
            <a:ext cx="11704320" cy="1517227"/>
          </a:xfrm>
        </p:spPr>
        <p:txBody>
          <a:bodyPr/>
          <a:lstStyle/>
          <a:p>
            <a:r>
              <a:rPr lang="en-GB" dirty="0" smtClean="0"/>
              <a:t>Modified </a:t>
            </a:r>
            <a:r>
              <a:rPr lang="en-GB" dirty="0" err="1" smtClean="0"/>
              <a:t>Brodnik</a:t>
            </a:r>
            <a:r>
              <a:rPr lang="en-GB" dirty="0" smtClean="0"/>
              <a:t> EA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0240" y="1702049"/>
            <a:ext cx="11704320" cy="327716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dirty="0" smtClean="0"/>
              <a:t>Combines </a:t>
            </a:r>
            <a:r>
              <a:rPr lang="en-GB" dirty="0" err="1" smtClean="0"/>
              <a:t>Brodnik</a:t>
            </a:r>
            <a:r>
              <a:rPr lang="en-GB" dirty="0" smtClean="0"/>
              <a:t> and Simple</a:t>
            </a:r>
          </a:p>
          <a:p>
            <a:pPr>
              <a:buClr>
                <a:schemeClr val="accent2"/>
              </a:buClr>
            </a:pPr>
            <a:r>
              <a:rPr lang="en-GB" dirty="0" smtClean="0"/>
              <a:t>DBs have equal size, DB and IB sizes are a power of 2</a:t>
            </a:r>
          </a:p>
          <a:p>
            <a:pPr>
              <a:buClr>
                <a:schemeClr val="accent2"/>
              </a:buClr>
            </a:pPr>
            <a:r>
              <a:rPr lang="en-GB" dirty="0" smtClean="0"/>
              <a:t>When growing: alternates doubling IB and DB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404100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58936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7846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2682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4100" y="661779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51690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9281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2682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39704" y="662100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387294" y="662100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34885" y="662100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78286" y="662100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297577" y="661779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45167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92758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936159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755450" y="661779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303040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850631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394032" y="661779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stCxn id="6" idx="2"/>
            <a:endCxn id="14" idx="0"/>
          </p:cNvCxnSpPr>
          <p:nvPr/>
        </p:nvCxnSpPr>
        <p:spPr>
          <a:xfrm>
            <a:off x="1660129" y="5593680"/>
            <a:ext cx="0" cy="102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18" idx="0"/>
          </p:cNvCxnSpPr>
          <p:nvPr/>
        </p:nvCxnSpPr>
        <p:spPr>
          <a:xfrm>
            <a:off x="2214965" y="5593680"/>
            <a:ext cx="1880768" cy="1027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2" idx="0"/>
          </p:cNvCxnSpPr>
          <p:nvPr/>
        </p:nvCxnSpPr>
        <p:spPr>
          <a:xfrm>
            <a:off x="2743910" y="5593680"/>
            <a:ext cx="3809731" cy="102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2"/>
            <a:endCxn id="26" idx="0"/>
          </p:cNvCxnSpPr>
          <p:nvPr/>
        </p:nvCxnSpPr>
        <p:spPr>
          <a:xfrm>
            <a:off x="3298711" y="5593680"/>
            <a:ext cx="5712768" cy="102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87846" y="5081624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42682" y="5081624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762852" y="7949176"/>
            <a:ext cx="4311534" cy="515267"/>
            <a:chOff x="1012070" y="5364256"/>
            <a:chExt cx="3031547" cy="362297"/>
          </a:xfrm>
        </p:grpSpPr>
        <p:sp>
          <p:nvSpPr>
            <p:cNvPr id="40" name="Rectangle 39"/>
            <p:cNvSpPr/>
            <p:nvPr/>
          </p:nvSpPr>
          <p:spPr>
            <a:xfrm>
              <a:off x="1012070" y="536425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397094" y="536425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782118" y="536425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64198" y="536425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531449" y="536651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916473" y="5366513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01497" y="5366513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683577" y="5366513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435455" y="7945966"/>
            <a:ext cx="4311534" cy="515267"/>
            <a:chOff x="1012070" y="5364256"/>
            <a:chExt cx="3031547" cy="362297"/>
          </a:xfrm>
        </p:grpSpPr>
        <p:sp>
          <p:nvSpPr>
            <p:cNvPr id="50" name="Rectangle 49"/>
            <p:cNvSpPr/>
            <p:nvPr/>
          </p:nvSpPr>
          <p:spPr>
            <a:xfrm>
              <a:off x="1012070" y="536425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97094" y="536425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782118" y="536425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164198" y="536425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531449" y="536651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916473" y="5366513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301497" y="5366513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683577" y="5366513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8294925" y="6003360"/>
            <a:ext cx="4311534" cy="515267"/>
            <a:chOff x="4380351" y="6021288"/>
            <a:chExt cx="3031547" cy="362297"/>
          </a:xfrm>
        </p:grpSpPr>
        <p:sp>
          <p:nvSpPr>
            <p:cNvPr id="59" name="Rectangle 58"/>
            <p:cNvSpPr/>
            <p:nvPr/>
          </p:nvSpPr>
          <p:spPr>
            <a:xfrm>
              <a:off x="4380351" y="602128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765375" y="6021288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50399" y="6021288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532479" y="6021288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899730" y="6023545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284754" y="6023545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669778" y="6023545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051858" y="6023545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8858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</p:grpSp>
      <p:cxnSp>
        <p:nvCxnSpPr>
          <p:cNvPr id="68" name="Straight Arrow Connector 67"/>
          <p:cNvCxnSpPr>
            <a:stCxn id="6" idx="2"/>
            <a:endCxn id="40" idx="0"/>
          </p:cNvCxnSpPr>
          <p:nvPr/>
        </p:nvCxnSpPr>
        <p:spPr>
          <a:xfrm flipH="1">
            <a:off x="1018879" y="5593679"/>
            <a:ext cx="641250" cy="2355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7" idx="2"/>
            <a:endCxn id="50" idx="0"/>
          </p:cNvCxnSpPr>
          <p:nvPr/>
        </p:nvCxnSpPr>
        <p:spPr>
          <a:xfrm>
            <a:off x="2214968" y="5593680"/>
            <a:ext cx="3476518" cy="23522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8" idx="2"/>
            <a:endCxn id="59" idx="1"/>
          </p:cNvCxnSpPr>
          <p:nvPr/>
        </p:nvCxnSpPr>
        <p:spPr>
          <a:xfrm>
            <a:off x="2743875" y="5593680"/>
            <a:ext cx="5551050" cy="665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530496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84" tIns="64943" rIns="129884" bIns="64943" rtlCol="0" anchor="ctr"/>
          <a:lstStyle/>
          <a:p>
            <a:pPr defTabSz="1298858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018878" y="7129885"/>
            <a:ext cx="9631181" cy="833481"/>
            <a:chOff x="716399" y="5013176"/>
            <a:chExt cx="6771924" cy="586041"/>
          </a:xfrm>
        </p:grpSpPr>
        <p:cxnSp>
          <p:nvCxnSpPr>
            <p:cNvPr id="81" name="Straight Arrow Connector 80"/>
            <p:cNvCxnSpPr>
              <a:stCxn id="14" idx="2"/>
              <a:endCxn id="40" idx="0"/>
            </p:cNvCxnSpPr>
            <p:nvPr/>
          </p:nvCxnSpPr>
          <p:spPr>
            <a:xfrm flipH="1">
              <a:off x="716399" y="5013176"/>
              <a:ext cx="450879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>
              <a:off x="1121858" y="5015433"/>
              <a:ext cx="450879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>
              <a:off x="1506882" y="5015433"/>
              <a:ext cx="450879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H="1">
              <a:off x="1830318" y="5015433"/>
              <a:ext cx="450879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18" idx="2"/>
              <a:endCxn id="44" idx="0"/>
            </p:cNvCxnSpPr>
            <p:nvPr/>
          </p:nvCxnSpPr>
          <p:spPr>
            <a:xfrm flipH="1">
              <a:off x="2235778" y="5015433"/>
              <a:ext cx="644034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H="1">
              <a:off x="2620802" y="5023153"/>
              <a:ext cx="644034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H="1">
              <a:off x="3005826" y="5015433"/>
              <a:ext cx="644034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>
              <a:off x="3357790" y="5023153"/>
              <a:ext cx="644034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22" idx="2"/>
              <a:endCxn id="50" idx="0"/>
            </p:cNvCxnSpPr>
            <p:nvPr/>
          </p:nvCxnSpPr>
          <p:spPr>
            <a:xfrm flipH="1">
              <a:off x="4001824" y="5013176"/>
              <a:ext cx="606180" cy="5738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4367752" y="5025410"/>
              <a:ext cx="606180" cy="5738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H="1">
              <a:off x="4735003" y="5025410"/>
              <a:ext cx="606180" cy="5738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25" idx="2"/>
              <a:endCxn id="53" idx="0"/>
            </p:cNvCxnSpPr>
            <p:nvPr/>
          </p:nvCxnSpPr>
          <p:spPr>
            <a:xfrm flipH="1">
              <a:off x="5153952" y="5013176"/>
              <a:ext cx="606180" cy="5738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26" idx="2"/>
              <a:endCxn id="54" idx="0"/>
            </p:cNvCxnSpPr>
            <p:nvPr/>
          </p:nvCxnSpPr>
          <p:spPr>
            <a:xfrm flipH="1">
              <a:off x="5521203" y="5013176"/>
              <a:ext cx="814993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5940152" y="5013176"/>
              <a:ext cx="814993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H="1">
              <a:off x="6265834" y="5023153"/>
              <a:ext cx="814993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>
              <a:off x="6673330" y="5023153"/>
              <a:ext cx="814993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2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7" grpId="0" animBg="1"/>
      <p:bldP spid="8" grpId="0" animBg="1"/>
      <p:bldP spid="9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6" grpId="0" animBg="1"/>
      <p:bldP spid="37" grpId="0" animBg="1"/>
      <p:bldP spid="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85776" y="1708448"/>
                <a:ext cx="11161240" cy="7854416"/>
              </a:xfrm>
              <a:prstGeom prst="rect">
                <a:avLst/>
              </a:prstGeom>
              <a:noFill/>
            </p:spPr>
            <p:txBody>
              <a:bodyPr wrap="square" lIns="91282" tIns="45636" rIns="91282" bIns="45636" rtlCol="0">
                <a:spAutoFit/>
              </a:bodyPr>
              <a:lstStyle/>
              <a:p>
                <a:pPr marL="571500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Advantages</a:t>
                </a:r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Access time for worst-case O (1)</a:t>
                </a:r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Grow/shrink amortized time O (1)</a:t>
                </a:r>
                <a:endParaRPr lang="en-GB" dirty="0"/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Wasted space is O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e>
                    </m:rad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endParaRPr lang="en-GB" b="0" dirty="0" smtClean="0"/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b="0" dirty="0" smtClean="0"/>
                  <a:t>After alteration of DB size there is </a:t>
                </a:r>
                <a:r>
                  <a:rPr lang="en-GB" b="0" dirty="0" smtClean="0"/>
                  <a:t>possibility </a:t>
                </a:r>
                <a:r>
                  <a:rPr lang="en-GB" b="0" dirty="0" smtClean="0"/>
                  <a:t>that new DBs will be contiguous</a:t>
                </a:r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Uses less CPU during access (i) than Brodnik EA</a:t>
                </a:r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b="0" dirty="0" smtClean="0"/>
                  <a:t>Fragmentation-friendly when only one instance of the EA</a:t>
                </a:r>
              </a:p>
              <a:p>
                <a:pPr marL="571500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b="0" dirty="0" smtClean="0"/>
                  <a:t>Disadvantages</a:t>
                </a:r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US" dirty="0"/>
                  <a:t>Fragmentation can lead to underuse of physical memory when used as part of a </a:t>
                </a:r>
                <a:r>
                  <a:rPr lang="en-US" dirty="0" smtClean="0"/>
                  <a:t>CEA with various EA sizes</a:t>
                </a:r>
                <a:endParaRPr lang="en-GB" b="0" dirty="0" smtClean="0"/>
              </a:p>
              <a:p>
                <a:pPr lvl="1" indent="0" algn="l">
                  <a:buClr>
                    <a:schemeClr val="accent2"/>
                  </a:buClr>
                </a:pPr>
                <a:endParaRPr lang="en-GB" b="0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776" y="1708448"/>
                <a:ext cx="11161240" cy="7854416"/>
              </a:xfrm>
              <a:prstGeom prst="rect">
                <a:avLst/>
              </a:prstGeom>
              <a:blipFill rotWithShape="1">
                <a:blip r:embed="rId2"/>
                <a:stretch>
                  <a:fillRect l="-1475" t="-1164" r="-2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650240" y="335237"/>
            <a:ext cx="11704320" cy="1517227"/>
          </a:xfrm>
        </p:spPr>
        <p:txBody>
          <a:bodyPr/>
          <a:lstStyle/>
          <a:p>
            <a:r>
              <a:rPr lang="en-GB" dirty="0" smtClean="0"/>
              <a:t>Modified </a:t>
            </a:r>
            <a:r>
              <a:rPr lang="en-GB" dirty="0" err="1" smtClean="0"/>
              <a:t>Brodnik</a:t>
            </a:r>
            <a:r>
              <a:rPr lang="en-GB" dirty="0" smtClean="0"/>
              <a:t> EA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649336" y="390525"/>
            <a:ext cx="11704637" cy="1625600"/>
          </a:xfrm>
        </p:spPr>
        <p:txBody>
          <a:bodyPr lIns="126172" tIns="72117" rIns="126172" bIns="72117">
            <a:normAutofit/>
          </a:bodyPr>
          <a:lstStyle/>
          <a:p>
            <a:pPr defTabSz="1297568">
              <a:defRPr/>
            </a:pPr>
            <a:r>
              <a:rPr lang="en-US" dirty="0">
                <a:solidFill>
                  <a:sysClr val="windowText" lastClr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Global</a:t>
            </a:r>
            <a:r>
              <a:rPr lang="en-US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 Brodnik </a:t>
            </a:r>
            <a:r>
              <a:rPr lang="en-US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CEA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85776" y="2572592"/>
                <a:ext cx="11521280" cy="3989512"/>
              </a:xfrm>
              <a:prstGeom prst="rect">
                <a:avLst/>
              </a:prstGeom>
              <a:noFill/>
            </p:spPr>
            <p:txBody>
              <a:bodyPr wrap="square" lIns="91282" tIns="45636" rIns="91282" bIns="45636" rtlCol="0">
                <a:spAutoFit/>
              </a:bodyPr>
              <a:lstStyle/>
              <a:p>
                <a:pPr marL="570496" indent="-570496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Keeps the same DB size between individual EAs</a:t>
                </a:r>
              </a:p>
              <a:p>
                <a:pPr marL="570496" indent="-570496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Tries to maintain an ideal DB size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/>
                              </a:rPr>
                              <m:t>𝑁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/>
                              </a:rPr>
                              <m:t>𝑡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dirty="0" smtClean="0"/>
                  <a:t> across all EAs</a:t>
                </a:r>
              </a:p>
              <a:p>
                <a:pPr marL="912228" lvl="1" indent="-571500" algn="l">
                  <a:buClr>
                    <a:schemeClr val="accent2"/>
                  </a:buClr>
                  <a:buFontTx/>
                  <a:buChar char="−"/>
                </a:pPr>
                <a:r>
                  <a:rPr lang="en-GB" dirty="0" smtClean="0"/>
                  <a:t>t </a:t>
                </a:r>
                <a:r>
                  <a:rPr lang="en-GB" dirty="0"/>
                  <a:t>is the number of EAs currently </a:t>
                </a:r>
                <a:r>
                  <a:rPr lang="en-GB" dirty="0" smtClean="0"/>
                  <a:t>created</a:t>
                </a:r>
              </a:p>
              <a:p>
                <a:pPr marL="912228" lvl="1" indent="-571500" algn="l">
                  <a:buClr>
                    <a:schemeClr val="accent2"/>
                  </a:buClr>
                  <a:buFontTx/>
                  <a:buChar char="−"/>
                </a:pPr>
                <a:r>
                  <a:rPr lang="en-GB" dirty="0" smtClean="0"/>
                  <a:t>N </a:t>
                </a:r>
                <a:r>
                  <a:rPr lang="en-GB" dirty="0"/>
                  <a:t>is their total size</a:t>
                </a:r>
                <a:endParaRPr lang="en-GB" dirty="0" smtClean="0"/>
              </a:p>
              <a:p>
                <a:pPr marL="570496" indent="-570496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Array containing EAs doubles when full</a:t>
                </a:r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776" y="2572592"/>
                <a:ext cx="11521280" cy="3989512"/>
              </a:xfrm>
              <a:prstGeom prst="rect">
                <a:avLst/>
              </a:prstGeom>
              <a:blipFill rotWithShape="1">
                <a:blip r:embed="rId2"/>
                <a:stretch>
                  <a:fillRect l="-1429" t="-2294" b="-4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8448216" y="6412972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4831" y="370699"/>
            <a:ext cx="11704320" cy="1625600"/>
          </a:xfrm>
        </p:spPr>
        <p:txBody>
          <a:bodyPr/>
          <a:lstStyle/>
          <a:p>
            <a:r>
              <a:rPr lang="en-GB" dirty="0" smtClean="0"/>
              <a:t>Global Brodnik CEA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23463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57547" y="6412972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grpSp>
        <p:nvGrpSpPr>
          <p:cNvPr id="245" name="Group 244"/>
          <p:cNvGrpSpPr/>
          <p:nvPr/>
        </p:nvGrpSpPr>
        <p:grpSpPr>
          <a:xfrm>
            <a:off x="1165848" y="4045235"/>
            <a:ext cx="2150639" cy="512057"/>
            <a:chOff x="5495634" y="5589240"/>
            <a:chExt cx="1512168" cy="360040"/>
          </a:xfrm>
        </p:grpSpPr>
        <p:sp>
          <p:nvSpPr>
            <p:cNvPr id="25" name="Rectangle 24"/>
            <p:cNvSpPr/>
            <p:nvPr/>
          </p:nvSpPr>
          <p:spPr>
            <a:xfrm>
              <a:off x="5495634" y="558924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880658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26568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64776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3434685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74061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689065" y="3033395"/>
            <a:ext cx="1059647" cy="512057"/>
            <a:chOff x="1187624" y="1916832"/>
            <a:chExt cx="745064" cy="360040"/>
          </a:xfrm>
        </p:grpSpPr>
        <p:sp>
          <p:nvSpPr>
            <p:cNvPr id="47" name="Rectangle 46"/>
            <p:cNvSpPr/>
            <p:nvPr/>
          </p:nvSpPr>
          <p:spPr>
            <a:xfrm>
              <a:off x="1187624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572648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cxnSp>
        <p:nvCxnSpPr>
          <p:cNvPr id="62" name="Straight Arrow Connector 61"/>
          <p:cNvCxnSpPr>
            <a:stCxn id="39" idx="2"/>
            <a:endCxn id="47" idx="0"/>
          </p:cNvCxnSpPr>
          <p:nvPr/>
        </p:nvCxnSpPr>
        <p:spPr>
          <a:xfrm flipH="1">
            <a:off x="1945094" y="2361672"/>
            <a:ext cx="1745620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62540" y="2319725"/>
            <a:ext cx="512057" cy="5120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62540" y="2831782"/>
            <a:ext cx="512057" cy="5120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cxnSp>
        <p:nvCxnSpPr>
          <p:cNvPr id="74" name="Straight Arrow Connector 73"/>
          <p:cNvCxnSpPr>
            <a:stCxn id="68" idx="3"/>
            <a:endCxn id="39" idx="1"/>
          </p:cNvCxnSpPr>
          <p:nvPr/>
        </p:nvCxnSpPr>
        <p:spPr>
          <a:xfrm flipV="1">
            <a:off x="1074599" y="2105616"/>
            <a:ext cx="2360088" cy="470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72" idx="2"/>
            <a:endCxn id="9" idx="0"/>
          </p:cNvCxnSpPr>
          <p:nvPr/>
        </p:nvCxnSpPr>
        <p:spPr>
          <a:xfrm flipH="1">
            <a:off x="779493" y="3343867"/>
            <a:ext cx="39077" cy="1737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416475" y="5081624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097772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cxnSp>
        <p:nvCxnSpPr>
          <p:cNvPr id="98" name="Straight Arrow Connector 97"/>
          <p:cNvCxnSpPr>
            <a:stCxn id="46" idx="2"/>
            <a:endCxn id="49" idx="0"/>
          </p:cNvCxnSpPr>
          <p:nvPr/>
        </p:nvCxnSpPr>
        <p:spPr>
          <a:xfrm flipH="1">
            <a:off x="3174030" y="2361672"/>
            <a:ext cx="1056060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3" name="Group 132"/>
          <p:cNvGrpSpPr/>
          <p:nvPr/>
        </p:nvGrpSpPr>
        <p:grpSpPr>
          <a:xfrm>
            <a:off x="4146938" y="3033395"/>
            <a:ext cx="1059647" cy="512057"/>
            <a:chOff x="2915816" y="1916832"/>
            <a:chExt cx="745064" cy="360040"/>
          </a:xfrm>
        </p:grpSpPr>
        <p:sp>
          <p:nvSpPr>
            <p:cNvPr id="109" name="Rectangle 108"/>
            <p:cNvSpPr/>
            <p:nvPr/>
          </p:nvSpPr>
          <p:spPr>
            <a:xfrm>
              <a:off x="2915816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300840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5375875" y="3033395"/>
            <a:ext cx="1055460" cy="512057"/>
            <a:chOff x="3779912" y="1916832"/>
            <a:chExt cx="742120" cy="360040"/>
          </a:xfrm>
        </p:grpSpPr>
        <p:sp>
          <p:nvSpPr>
            <p:cNvPr id="111" name="Rectangle 110"/>
            <p:cNvSpPr/>
            <p:nvPr/>
          </p:nvSpPr>
          <p:spPr>
            <a:xfrm>
              <a:off x="3779912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161992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6604811" y="3033395"/>
            <a:ext cx="1059647" cy="512057"/>
            <a:chOff x="4644008" y="1916832"/>
            <a:chExt cx="745064" cy="360040"/>
          </a:xfrm>
        </p:grpSpPr>
        <p:sp>
          <p:nvSpPr>
            <p:cNvPr id="113" name="Rectangle 112"/>
            <p:cNvSpPr/>
            <p:nvPr/>
          </p:nvSpPr>
          <p:spPr>
            <a:xfrm>
              <a:off x="4644008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029032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7833748" y="3033395"/>
            <a:ext cx="1055460" cy="512057"/>
            <a:chOff x="5508104" y="1916832"/>
            <a:chExt cx="742120" cy="360040"/>
          </a:xfrm>
        </p:grpSpPr>
        <p:sp>
          <p:nvSpPr>
            <p:cNvPr id="115" name="Rectangle 114"/>
            <p:cNvSpPr/>
            <p:nvPr/>
          </p:nvSpPr>
          <p:spPr>
            <a:xfrm>
              <a:off x="550810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89018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918002" y="3033395"/>
            <a:ext cx="1055460" cy="512057"/>
            <a:chOff x="2051720" y="1916832"/>
            <a:chExt cx="742120" cy="360040"/>
          </a:xfrm>
        </p:grpSpPr>
        <p:sp>
          <p:nvSpPr>
            <p:cNvPr id="49" name="Rectangle 48"/>
            <p:cNvSpPr/>
            <p:nvPr/>
          </p:nvSpPr>
          <p:spPr>
            <a:xfrm>
              <a:off x="2051720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433800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9031338" y="3033395"/>
            <a:ext cx="1059647" cy="512057"/>
            <a:chOff x="4644008" y="1916832"/>
            <a:chExt cx="745064" cy="360040"/>
          </a:xfrm>
        </p:grpSpPr>
        <p:sp>
          <p:nvSpPr>
            <p:cNvPr id="138" name="Rectangle 137"/>
            <p:cNvSpPr/>
            <p:nvPr/>
          </p:nvSpPr>
          <p:spPr>
            <a:xfrm>
              <a:off x="4644008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029032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0275" y="3033395"/>
            <a:ext cx="1055460" cy="512057"/>
            <a:chOff x="5508104" y="1916832"/>
            <a:chExt cx="742120" cy="360040"/>
          </a:xfrm>
        </p:grpSpPr>
        <p:sp>
          <p:nvSpPr>
            <p:cNvPr id="141" name="Rectangle 140"/>
            <p:cNvSpPr/>
            <p:nvPr/>
          </p:nvSpPr>
          <p:spPr>
            <a:xfrm>
              <a:off x="550810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89018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1640325" y="3033395"/>
            <a:ext cx="1055460" cy="512057"/>
            <a:chOff x="5508104" y="1916832"/>
            <a:chExt cx="742120" cy="360040"/>
          </a:xfrm>
        </p:grpSpPr>
        <p:sp>
          <p:nvSpPr>
            <p:cNvPr id="144" name="Rectangle 143"/>
            <p:cNvSpPr/>
            <p:nvPr/>
          </p:nvSpPr>
          <p:spPr>
            <a:xfrm>
              <a:off x="550810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89018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523463" y="6412972"/>
            <a:ext cx="1059647" cy="512057"/>
            <a:chOff x="1187624" y="1916832"/>
            <a:chExt cx="745064" cy="360040"/>
          </a:xfrm>
        </p:grpSpPr>
        <p:sp>
          <p:nvSpPr>
            <p:cNvPr id="153" name="Rectangle 152"/>
            <p:cNvSpPr/>
            <p:nvPr/>
          </p:nvSpPr>
          <p:spPr>
            <a:xfrm>
              <a:off x="1187624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572648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2981336" y="6412972"/>
            <a:ext cx="1059647" cy="512057"/>
            <a:chOff x="2915816" y="1916832"/>
            <a:chExt cx="745064" cy="360040"/>
          </a:xfrm>
        </p:grpSpPr>
        <p:sp>
          <p:nvSpPr>
            <p:cNvPr id="156" name="Rectangle 155"/>
            <p:cNvSpPr/>
            <p:nvPr/>
          </p:nvSpPr>
          <p:spPr>
            <a:xfrm>
              <a:off x="2915816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300840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210272" y="6412972"/>
            <a:ext cx="1055460" cy="512057"/>
            <a:chOff x="3779912" y="1916832"/>
            <a:chExt cx="742120" cy="360040"/>
          </a:xfrm>
        </p:grpSpPr>
        <p:sp>
          <p:nvSpPr>
            <p:cNvPr id="159" name="Rectangle 158"/>
            <p:cNvSpPr/>
            <p:nvPr/>
          </p:nvSpPr>
          <p:spPr>
            <a:xfrm>
              <a:off x="3779912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161992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439209" y="6412972"/>
            <a:ext cx="1059647" cy="512057"/>
            <a:chOff x="4644008" y="1916832"/>
            <a:chExt cx="745064" cy="360040"/>
          </a:xfrm>
        </p:grpSpPr>
        <p:sp>
          <p:nvSpPr>
            <p:cNvPr id="162" name="Rectangle 161"/>
            <p:cNvSpPr/>
            <p:nvPr/>
          </p:nvSpPr>
          <p:spPr>
            <a:xfrm>
              <a:off x="4644008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029032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6668146" y="6412972"/>
            <a:ext cx="1055460" cy="512057"/>
            <a:chOff x="5508104" y="1916832"/>
            <a:chExt cx="742120" cy="360040"/>
          </a:xfrm>
        </p:grpSpPr>
        <p:sp>
          <p:nvSpPr>
            <p:cNvPr id="165" name="Rectangle 164"/>
            <p:cNvSpPr/>
            <p:nvPr/>
          </p:nvSpPr>
          <p:spPr>
            <a:xfrm>
              <a:off x="550810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890184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1752399" y="6412972"/>
            <a:ext cx="1055460" cy="512057"/>
            <a:chOff x="2051720" y="1916832"/>
            <a:chExt cx="742120" cy="360040"/>
          </a:xfrm>
        </p:grpSpPr>
        <p:sp>
          <p:nvSpPr>
            <p:cNvPr id="168" name="Rectangle 167"/>
            <p:cNvSpPr/>
            <p:nvPr/>
          </p:nvSpPr>
          <p:spPr>
            <a:xfrm>
              <a:off x="2051720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433800" y="191683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sp>
        <p:nvSpPr>
          <p:cNvPr id="177" name="Rectangle 176"/>
          <p:cNvSpPr/>
          <p:nvPr/>
        </p:nvSpPr>
        <p:spPr>
          <a:xfrm>
            <a:off x="7914439" y="6412972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1626813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2201122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2753338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3327647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839704" y="5081624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cxnSp>
        <p:nvCxnSpPr>
          <p:cNvPr id="186" name="Straight Arrow Connector 185"/>
          <p:cNvCxnSpPr>
            <a:stCxn id="9" idx="2"/>
            <a:endCxn id="153" idx="0"/>
          </p:cNvCxnSpPr>
          <p:nvPr/>
        </p:nvCxnSpPr>
        <p:spPr>
          <a:xfrm>
            <a:off x="779492" y="5593681"/>
            <a:ext cx="0" cy="81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181" idx="2"/>
            <a:endCxn id="159" idx="0"/>
          </p:cNvCxnSpPr>
          <p:nvPr/>
        </p:nvCxnSpPr>
        <p:spPr>
          <a:xfrm>
            <a:off x="2457150" y="5593681"/>
            <a:ext cx="2009151" cy="81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>
            <a:stCxn id="180" idx="2"/>
            <a:endCxn id="156" idx="0"/>
          </p:cNvCxnSpPr>
          <p:nvPr/>
        </p:nvCxnSpPr>
        <p:spPr>
          <a:xfrm>
            <a:off x="1882869" y="5593681"/>
            <a:ext cx="1354523" cy="81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83" idx="2"/>
            <a:endCxn id="165" idx="0"/>
          </p:cNvCxnSpPr>
          <p:nvPr/>
        </p:nvCxnSpPr>
        <p:spPr>
          <a:xfrm>
            <a:off x="3583676" y="5593681"/>
            <a:ext cx="3340498" cy="81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>
            <a:stCxn id="182" idx="2"/>
            <a:endCxn id="162" idx="0"/>
          </p:cNvCxnSpPr>
          <p:nvPr/>
        </p:nvCxnSpPr>
        <p:spPr>
          <a:xfrm>
            <a:off x="3009394" y="5593681"/>
            <a:ext cx="2685871" cy="81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97" idx="2"/>
            <a:endCxn id="168" idx="0"/>
          </p:cNvCxnSpPr>
          <p:nvPr/>
        </p:nvCxnSpPr>
        <p:spPr>
          <a:xfrm>
            <a:off x="1353801" y="5593681"/>
            <a:ext cx="654628" cy="81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184" idx="2"/>
            <a:endCxn id="177" idx="0"/>
          </p:cNvCxnSpPr>
          <p:nvPr/>
        </p:nvCxnSpPr>
        <p:spPr>
          <a:xfrm>
            <a:off x="4095734" y="5593681"/>
            <a:ext cx="4074735" cy="81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4" name="Rectangle 213"/>
          <p:cNvSpPr/>
          <p:nvPr/>
        </p:nvSpPr>
        <p:spPr>
          <a:xfrm>
            <a:off x="4544239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5118548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5670764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6245073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6783889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cxnSp>
        <p:nvCxnSpPr>
          <p:cNvPr id="219" name="Straight Arrow Connector 218"/>
          <p:cNvCxnSpPr>
            <a:stCxn id="214" idx="2"/>
            <a:endCxn id="109" idx="0"/>
          </p:cNvCxnSpPr>
          <p:nvPr/>
        </p:nvCxnSpPr>
        <p:spPr>
          <a:xfrm flipH="1">
            <a:off x="4402968" y="2361672"/>
            <a:ext cx="397301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215" idx="2"/>
            <a:endCxn id="111" idx="0"/>
          </p:cNvCxnSpPr>
          <p:nvPr/>
        </p:nvCxnSpPr>
        <p:spPr>
          <a:xfrm>
            <a:off x="5374604" y="2361672"/>
            <a:ext cx="257327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>
            <a:stCxn id="216" idx="2"/>
            <a:endCxn id="113" idx="0"/>
          </p:cNvCxnSpPr>
          <p:nvPr/>
        </p:nvCxnSpPr>
        <p:spPr>
          <a:xfrm>
            <a:off x="5926794" y="2361672"/>
            <a:ext cx="934047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>
            <a:stCxn id="217" idx="2"/>
            <a:endCxn id="115" idx="0"/>
          </p:cNvCxnSpPr>
          <p:nvPr/>
        </p:nvCxnSpPr>
        <p:spPr>
          <a:xfrm>
            <a:off x="6501129" y="2361672"/>
            <a:ext cx="1588675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218" idx="2"/>
            <a:endCxn id="138" idx="0"/>
          </p:cNvCxnSpPr>
          <p:nvPr/>
        </p:nvCxnSpPr>
        <p:spPr>
          <a:xfrm>
            <a:off x="7039944" y="2361672"/>
            <a:ext cx="2247451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>
            <a:stCxn id="240" idx="2"/>
            <a:endCxn id="144" idx="0"/>
          </p:cNvCxnSpPr>
          <p:nvPr/>
        </p:nvCxnSpPr>
        <p:spPr>
          <a:xfrm>
            <a:off x="8192188" y="2361672"/>
            <a:ext cx="3704166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stCxn id="239" idx="2"/>
            <a:endCxn id="141" idx="0"/>
          </p:cNvCxnSpPr>
          <p:nvPr/>
        </p:nvCxnSpPr>
        <p:spPr>
          <a:xfrm>
            <a:off x="7617906" y="2361672"/>
            <a:ext cx="2898425" cy="671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9" name="Rectangle 238"/>
          <p:cNvSpPr/>
          <p:nvPr/>
        </p:nvSpPr>
        <p:spPr>
          <a:xfrm>
            <a:off x="7361850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7936159" y="1849587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grpSp>
        <p:nvGrpSpPr>
          <p:cNvPr id="246" name="Group 245"/>
          <p:cNvGrpSpPr/>
          <p:nvPr/>
        </p:nvGrpSpPr>
        <p:grpSpPr>
          <a:xfrm>
            <a:off x="3547466" y="4045235"/>
            <a:ext cx="2150639" cy="512057"/>
            <a:chOff x="5495634" y="5589240"/>
            <a:chExt cx="1512168" cy="360040"/>
          </a:xfrm>
        </p:grpSpPr>
        <p:sp>
          <p:nvSpPr>
            <p:cNvPr id="247" name="Rectangle 246"/>
            <p:cNvSpPr/>
            <p:nvPr/>
          </p:nvSpPr>
          <p:spPr>
            <a:xfrm>
              <a:off x="5495634" y="558924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5880658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626568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664776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5876770" y="4045235"/>
            <a:ext cx="2150639" cy="512057"/>
            <a:chOff x="5495634" y="5589240"/>
            <a:chExt cx="1512168" cy="360040"/>
          </a:xfrm>
        </p:grpSpPr>
        <p:sp>
          <p:nvSpPr>
            <p:cNvPr id="252" name="Rectangle 251"/>
            <p:cNvSpPr/>
            <p:nvPr/>
          </p:nvSpPr>
          <p:spPr>
            <a:xfrm>
              <a:off x="5495634" y="558924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5880658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626568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664776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8236419" y="4049291"/>
            <a:ext cx="2150639" cy="512057"/>
            <a:chOff x="5495634" y="5589240"/>
            <a:chExt cx="1512168" cy="360040"/>
          </a:xfrm>
        </p:grpSpPr>
        <p:sp>
          <p:nvSpPr>
            <p:cNvPr id="262" name="Rectangle 261"/>
            <p:cNvSpPr/>
            <p:nvPr/>
          </p:nvSpPr>
          <p:spPr>
            <a:xfrm>
              <a:off x="5495634" y="558924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5880658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626568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664776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10545317" y="4057509"/>
            <a:ext cx="2101766" cy="512057"/>
            <a:chOff x="7414676" y="2852936"/>
            <a:chExt cx="1477804" cy="360040"/>
          </a:xfrm>
        </p:grpSpPr>
        <p:sp>
          <p:nvSpPr>
            <p:cNvPr id="257" name="Rectangle 256"/>
            <p:cNvSpPr/>
            <p:nvPr/>
          </p:nvSpPr>
          <p:spPr>
            <a:xfrm>
              <a:off x="7414676" y="285293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799700" y="28529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8172400" y="2852936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8532440" y="2852936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</p:grpSp>
      <p:cxnSp>
        <p:nvCxnSpPr>
          <p:cNvPr id="269" name="Straight Arrow Connector 268"/>
          <p:cNvCxnSpPr>
            <a:stCxn id="47" idx="2"/>
            <a:endCxn id="25" idx="0"/>
          </p:cNvCxnSpPr>
          <p:nvPr/>
        </p:nvCxnSpPr>
        <p:spPr>
          <a:xfrm flipH="1">
            <a:off x="1421875" y="3545452"/>
            <a:ext cx="523218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>
            <a:stCxn id="48" idx="2"/>
            <a:endCxn id="26" idx="0"/>
          </p:cNvCxnSpPr>
          <p:nvPr/>
        </p:nvCxnSpPr>
        <p:spPr>
          <a:xfrm flipH="1">
            <a:off x="1969465" y="3545452"/>
            <a:ext cx="523218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>
            <a:stCxn id="50" idx="2"/>
            <a:endCxn id="28" idx="0"/>
          </p:cNvCxnSpPr>
          <p:nvPr/>
        </p:nvCxnSpPr>
        <p:spPr>
          <a:xfrm flipH="1">
            <a:off x="3060457" y="3545452"/>
            <a:ext cx="656976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Arrow Connector 271"/>
          <p:cNvCxnSpPr>
            <a:stCxn id="114" idx="2"/>
            <a:endCxn id="253" idx="0"/>
          </p:cNvCxnSpPr>
          <p:nvPr/>
        </p:nvCxnSpPr>
        <p:spPr>
          <a:xfrm flipH="1">
            <a:off x="6680388" y="3545452"/>
            <a:ext cx="728041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>
            <a:stCxn id="49" idx="2"/>
            <a:endCxn id="27" idx="0"/>
          </p:cNvCxnSpPr>
          <p:nvPr/>
        </p:nvCxnSpPr>
        <p:spPr>
          <a:xfrm flipH="1">
            <a:off x="2517054" y="3545452"/>
            <a:ext cx="656976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>
            <a:stCxn id="109" idx="2"/>
            <a:endCxn id="247" idx="0"/>
          </p:cNvCxnSpPr>
          <p:nvPr/>
        </p:nvCxnSpPr>
        <p:spPr>
          <a:xfrm flipH="1">
            <a:off x="3803496" y="3545452"/>
            <a:ext cx="599474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stCxn id="113" idx="2"/>
            <a:endCxn id="252" idx="0"/>
          </p:cNvCxnSpPr>
          <p:nvPr/>
        </p:nvCxnSpPr>
        <p:spPr>
          <a:xfrm flipH="1">
            <a:off x="6132800" y="3545452"/>
            <a:ext cx="728041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>
            <a:stCxn id="112" idx="2"/>
            <a:endCxn id="250" idx="0"/>
          </p:cNvCxnSpPr>
          <p:nvPr/>
        </p:nvCxnSpPr>
        <p:spPr>
          <a:xfrm flipH="1">
            <a:off x="5442103" y="3545452"/>
            <a:ext cx="733231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110" idx="2"/>
            <a:endCxn id="248" idx="0"/>
          </p:cNvCxnSpPr>
          <p:nvPr/>
        </p:nvCxnSpPr>
        <p:spPr>
          <a:xfrm flipH="1">
            <a:off x="4351083" y="3545452"/>
            <a:ext cx="599474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>
            <a:stCxn id="111" idx="2"/>
            <a:endCxn id="249" idx="0"/>
          </p:cNvCxnSpPr>
          <p:nvPr/>
        </p:nvCxnSpPr>
        <p:spPr>
          <a:xfrm flipH="1">
            <a:off x="4898700" y="3545452"/>
            <a:ext cx="733231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stCxn id="116" idx="2"/>
            <a:endCxn id="255" idx="0"/>
          </p:cNvCxnSpPr>
          <p:nvPr/>
        </p:nvCxnSpPr>
        <p:spPr>
          <a:xfrm flipH="1">
            <a:off x="7771381" y="3545452"/>
            <a:ext cx="861798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>
            <a:stCxn id="115" idx="2"/>
            <a:endCxn id="254" idx="0"/>
          </p:cNvCxnSpPr>
          <p:nvPr/>
        </p:nvCxnSpPr>
        <p:spPr>
          <a:xfrm flipH="1">
            <a:off x="7227978" y="3545452"/>
            <a:ext cx="861798" cy="49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>
            <a:stCxn id="139" idx="2"/>
            <a:endCxn id="263" idx="0"/>
          </p:cNvCxnSpPr>
          <p:nvPr/>
        </p:nvCxnSpPr>
        <p:spPr>
          <a:xfrm flipH="1">
            <a:off x="9040037" y="3545452"/>
            <a:ext cx="794920" cy="5038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Arrow Connector 282"/>
          <p:cNvCxnSpPr>
            <a:stCxn id="177" idx="2"/>
            <a:endCxn id="367" idx="0"/>
          </p:cNvCxnSpPr>
          <p:nvPr/>
        </p:nvCxnSpPr>
        <p:spPr>
          <a:xfrm flipH="1">
            <a:off x="7987366" y="6925055"/>
            <a:ext cx="183103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>
            <a:stCxn id="166" idx="2"/>
            <a:endCxn id="365" idx="0"/>
          </p:cNvCxnSpPr>
          <p:nvPr/>
        </p:nvCxnSpPr>
        <p:spPr>
          <a:xfrm flipH="1">
            <a:off x="7201349" y="6925029"/>
            <a:ext cx="266229" cy="585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>
            <a:stCxn id="138" idx="2"/>
            <a:endCxn id="262" idx="0"/>
          </p:cNvCxnSpPr>
          <p:nvPr/>
        </p:nvCxnSpPr>
        <p:spPr>
          <a:xfrm flipH="1">
            <a:off x="8492447" y="3545452"/>
            <a:ext cx="794920" cy="5038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>
            <a:stCxn id="145" idx="2"/>
            <a:endCxn id="258" idx="0"/>
          </p:cNvCxnSpPr>
          <p:nvPr/>
        </p:nvCxnSpPr>
        <p:spPr>
          <a:xfrm flipH="1">
            <a:off x="11348935" y="3545452"/>
            <a:ext cx="1090822" cy="512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Arrow Connector 312"/>
          <p:cNvCxnSpPr>
            <a:stCxn id="144" idx="2"/>
            <a:endCxn id="257" idx="0"/>
          </p:cNvCxnSpPr>
          <p:nvPr/>
        </p:nvCxnSpPr>
        <p:spPr>
          <a:xfrm flipH="1">
            <a:off x="10801345" y="3545452"/>
            <a:ext cx="1095009" cy="512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>
            <a:stCxn id="160" idx="2"/>
            <a:endCxn id="360" idx="0"/>
          </p:cNvCxnSpPr>
          <p:nvPr/>
        </p:nvCxnSpPr>
        <p:spPr>
          <a:xfrm flipH="1">
            <a:off x="4847360" y="6925055"/>
            <a:ext cx="162344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314"/>
          <p:cNvCxnSpPr>
            <a:stCxn id="159" idx="2"/>
            <a:endCxn id="359" idx="0"/>
          </p:cNvCxnSpPr>
          <p:nvPr/>
        </p:nvCxnSpPr>
        <p:spPr>
          <a:xfrm flipH="1">
            <a:off x="4303957" y="6925055"/>
            <a:ext cx="162344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>
            <a:stCxn id="142" idx="2"/>
            <a:endCxn id="265" idx="0"/>
          </p:cNvCxnSpPr>
          <p:nvPr/>
        </p:nvCxnSpPr>
        <p:spPr>
          <a:xfrm flipH="1">
            <a:off x="10131029" y="3545452"/>
            <a:ext cx="928677" cy="5038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Arrow Connector 316"/>
          <p:cNvCxnSpPr>
            <a:stCxn id="141" idx="2"/>
            <a:endCxn id="264" idx="0"/>
          </p:cNvCxnSpPr>
          <p:nvPr/>
        </p:nvCxnSpPr>
        <p:spPr>
          <a:xfrm flipH="1">
            <a:off x="9587628" y="3545452"/>
            <a:ext cx="928677" cy="5038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>
            <a:stCxn id="157" idx="2"/>
            <a:endCxn id="358" idx="0"/>
          </p:cNvCxnSpPr>
          <p:nvPr/>
        </p:nvCxnSpPr>
        <p:spPr>
          <a:xfrm flipH="1">
            <a:off x="3756367" y="6925055"/>
            <a:ext cx="28587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Arrow Connector 318"/>
          <p:cNvCxnSpPr>
            <a:stCxn id="154" idx="2"/>
            <a:endCxn id="353" idx="0"/>
          </p:cNvCxnSpPr>
          <p:nvPr/>
        </p:nvCxnSpPr>
        <p:spPr>
          <a:xfrm flipH="1">
            <a:off x="1311408" y="6925055"/>
            <a:ext cx="15673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Arrow Connector 319"/>
          <p:cNvCxnSpPr>
            <a:stCxn id="153" idx="2"/>
            <a:endCxn id="352" idx="0"/>
          </p:cNvCxnSpPr>
          <p:nvPr/>
        </p:nvCxnSpPr>
        <p:spPr>
          <a:xfrm flipH="1">
            <a:off x="763820" y="6925055"/>
            <a:ext cx="15673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Rectangle 330"/>
          <p:cNvSpPr/>
          <p:nvPr/>
        </p:nvSpPr>
        <p:spPr>
          <a:xfrm>
            <a:off x="6252096" y="1849587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32" name="Rectangle 331"/>
          <p:cNvSpPr/>
          <p:nvPr/>
        </p:nvSpPr>
        <p:spPr>
          <a:xfrm>
            <a:off x="6788380" y="1849587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33" name="Rectangle 332"/>
          <p:cNvSpPr/>
          <p:nvPr/>
        </p:nvSpPr>
        <p:spPr>
          <a:xfrm>
            <a:off x="7361850" y="1849587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7945490" y="1849587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cxnSp>
        <p:nvCxnSpPr>
          <p:cNvPr id="335" name="Straight Arrow Connector 334"/>
          <p:cNvCxnSpPr>
            <a:stCxn id="215" idx="2"/>
            <a:endCxn id="262" idx="0"/>
          </p:cNvCxnSpPr>
          <p:nvPr/>
        </p:nvCxnSpPr>
        <p:spPr>
          <a:xfrm>
            <a:off x="5374604" y="2361672"/>
            <a:ext cx="3117871" cy="16876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6" name="Straight Arrow Connector 335"/>
          <p:cNvCxnSpPr>
            <a:stCxn id="214" idx="2"/>
            <a:endCxn id="252" idx="0"/>
          </p:cNvCxnSpPr>
          <p:nvPr/>
        </p:nvCxnSpPr>
        <p:spPr>
          <a:xfrm>
            <a:off x="4800267" y="2361672"/>
            <a:ext cx="1332531" cy="1683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7" name="Straight Arrow Connector 336"/>
          <p:cNvCxnSpPr>
            <a:stCxn id="46" idx="2"/>
            <a:endCxn id="247" idx="0"/>
          </p:cNvCxnSpPr>
          <p:nvPr/>
        </p:nvCxnSpPr>
        <p:spPr>
          <a:xfrm flipH="1">
            <a:off x="3803521" y="2361672"/>
            <a:ext cx="426597" cy="1683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8" name="Straight Arrow Connector 337"/>
          <p:cNvCxnSpPr>
            <a:stCxn id="216" idx="2"/>
            <a:endCxn id="257" idx="0"/>
          </p:cNvCxnSpPr>
          <p:nvPr/>
        </p:nvCxnSpPr>
        <p:spPr>
          <a:xfrm>
            <a:off x="5926792" y="2361672"/>
            <a:ext cx="4874553" cy="16958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9" name="Straight Arrow Connector 338"/>
          <p:cNvCxnSpPr>
            <a:stCxn id="39" idx="2"/>
            <a:endCxn id="25" idx="0"/>
          </p:cNvCxnSpPr>
          <p:nvPr/>
        </p:nvCxnSpPr>
        <p:spPr>
          <a:xfrm flipH="1">
            <a:off x="1421876" y="2361672"/>
            <a:ext cx="2268838" cy="1683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51" name="Group 350"/>
          <p:cNvGrpSpPr/>
          <p:nvPr/>
        </p:nvGrpSpPr>
        <p:grpSpPr>
          <a:xfrm>
            <a:off x="507790" y="7510542"/>
            <a:ext cx="2150639" cy="512057"/>
            <a:chOff x="5495634" y="5589240"/>
            <a:chExt cx="1512168" cy="360040"/>
          </a:xfrm>
        </p:grpSpPr>
        <p:sp>
          <p:nvSpPr>
            <p:cNvPr id="352" name="Rectangle 351"/>
            <p:cNvSpPr/>
            <p:nvPr/>
          </p:nvSpPr>
          <p:spPr>
            <a:xfrm>
              <a:off x="5495634" y="558924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5880658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626568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664776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356" name="Group 355"/>
          <p:cNvGrpSpPr/>
          <p:nvPr/>
        </p:nvGrpSpPr>
        <p:grpSpPr>
          <a:xfrm>
            <a:off x="2952749" y="7510542"/>
            <a:ext cx="2150639" cy="512057"/>
            <a:chOff x="5495634" y="5589240"/>
            <a:chExt cx="1512168" cy="360040"/>
          </a:xfrm>
        </p:grpSpPr>
        <p:sp>
          <p:nvSpPr>
            <p:cNvPr id="357" name="Rectangle 356"/>
            <p:cNvSpPr/>
            <p:nvPr/>
          </p:nvSpPr>
          <p:spPr>
            <a:xfrm>
              <a:off x="5495634" y="558924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58" name="Rectangle 357"/>
            <p:cNvSpPr/>
            <p:nvPr/>
          </p:nvSpPr>
          <p:spPr>
            <a:xfrm>
              <a:off x="5880658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626568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60" name="Rectangle 359"/>
            <p:cNvSpPr/>
            <p:nvPr/>
          </p:nvSpPr>
          <p:spPr>
            <a:xfrm>
              <a:off x="6647762" y="5589240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321994" y="7510542"/>
            <a:ext cx="2135383" cy="512083"/>
            <a:chOff x="5321994" y="7510542"/>
            <a:chExt cx="2135383" cy="512083"/>
          </a:xfrm>
        </p:grpSpPr>
        <p:sp>
          <p:nvSpPr>
            <p:cNvPr id="362" name="Rectangle 361"/>
            <p:cNvSpPr/>
            <p:nvPr/>
          </p:nvSpPr>
          <p:spPr>
            <a:xfrm>
              <a:off x="5321994" y="7510542"/>
              <a:ext cx="512057" cy="5120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5854328" y="7510568"/>
              <a:ext cx="512057" cy="512057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6401917" y="7510568"/>
              <a:ext cx="512057" cy="512057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6945320" y="7510568"/>
              <a:ext cx="512057" cy="512057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7731336" y="7510542"/>
            <a:ext cx="2101766" cy="512057"/>
            <a:chOff x="7414676" y="2852936"/>
            <a:chExt cx="1477804" cy="360040"/>
          </a:xfrm>
        </p:grpSpPr>
        <p:sp>
          <p:nvSpPr>
            <p:cNvPr id="367" name="Rectangle 366"/>
            <p:cNvSpPr/>
            <p:nvPr/>
          </p:nvSpPr>
          <p:spPr>
            <a:xfrm>
              <a:off x="7414676" y="285293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7799700" y="2852936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8172400" y="2852936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  <p:sp>
          <p:nvSpPr>
            <p:cNvPr id="370" name="Rectangle 369"/>
            <p:cNvSpPr/>
            <p:nvPr/>
          </p:nvSpPr>
          <p:spPr>
            <a:xfrm>
              <a:off x="8532440" y="2852936"/>
              <a:ext cx="360040" cy="36004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1299192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black"/>
                </a:solidFill>
              </a:endParaRPr>
            </a:p>
          </p:txBody>
        </p:sp>
      </p:grpSp>
      <p:cxnSp>
        <p:nvCxnSpPr>
          <p:cNvPr id="372" name="Straight Arrow Connector 371"/>
          <p:cNvCxnSpPr>
            <a:stCxn id="31" idx="2"/>
            <a:endCxn id="368" idx="0"/>
          </p:cNvCxnSpPr>
          <p:nvPr/>
        </p:nvCxnSpPr>
        <p:spPr>
          <a:xfrm flipH="1">
            <a:off x="8534955" y="6925055"/>
            <a:ext cx="169290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Arrow Connector 372"/>
          <p:cNvCxnSpPr>
            <a:stCxn id="165" idx="2"/>
            <a:endCxn id="364" idx="0"/>
          </p:cNvCxnSpPr>
          <p:nvPr/>
        </p:nvCxnSpPr>
        <p:spPr>
          <a:xfrm flipH="1">
            <a:off x="6657946" y="6925029"/>
            <a:ext cx="266229" cy="585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373"/>
          <p:cNvCxnSpPr>
            <a:stCxn id="162" idx="2"/>
            <a:endCxn id="362" idx="0"/>
          </p:cNvCxnSpPr>
          <p:nvPr/>
        </p:nvCxnSpPr>
        <p:spPr>
          <a:xfrm flipH="1">
            <a:off x="5578021" y="6925055"/>
            <a:ext cx="117217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Arrow Connector 374"/>
          <p:cNvCxnSpPr>
            <a:stCxn id="163" idx="2"/>
            <a:endCxn id="363" idx="0"/>
          </p:cNvCxnSpPr>
          <p:nvPr/>
        </p:nvCxnSpPr>
        <p:spPr>
          <a:xfrm flipH="1">
            <a:off x="6110357" y="6925029"/>
            <a:ext cx="132471" cy="5855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Arrow Connector 375"/>
          <p:cNvCxnSpPr>
            <a:stCxn id="156" idx="2"/>
            <a:endCxn id="357" idx="0"/>
          </p:cNvCxnSpPr>
          <p:nvPr/>
        </p:nvCxnSpPr>
        <p:spPr>
          <a:xfrm flipH="1">
            <a:off x="3208779" y="6925055"/>
            <a:ext cx="28587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Arrow Connector 376"/>
          <p:cNvCxnSpPr>
            <a:stCxn id="169" idx="2"/>
            <a:endCxn id="355" idx="0"/>
          </p:cNvCxnSpPr>
          <p:nvPr/>
        </p:nvCxnSpPr>
        <p:spPr>
          <a:xfrm flipH="1">
            <a:off x="2402401" y="6925055"/>
            <a:ext cx="149430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Arrow Connector 377"/>
          <p:cNvCxnSpPr>
            <a:stCxn id="168" idx="2"/>
            <a:endCxn id="354" idx="0"/>
          </p:cNvCxnSpPr>
          <p:nvPr/>
        </p:nvCxnSpPr>
        <p:spPr>
          <a:xfrm flipH="1">
            <a:off x="1858998" y="6925055"/>
            <a:ext cx="149430" cy="585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Rectangle 408"/>
          <p:cNvSpPr/>
          <p:nvPr/>
        </p:nvSpPr>
        <p:spPr>
          <a:xfrm>
            <a:off x="2753338" y="5081624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410" name="Rectangle 409"/>
          <p:cNvSpPr/>
          <p:nvPr/>
        </p:nvSpPr>
        <p:spPr>
          <a:xfrm>
            <a:off x="3327647" y="5081624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411" name="Rectangle 410"/>
          <p:cNvSpPr/>
          <p:nvPr/>
        </p:nvSpPr>
        <p:spPr>
          <a:xfrm>
            <a:off x="3851894" y="5080519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918" tIns="64959" rIns="129918" bIns="64959" rtlCol="0" anchor="ctr"/>
          <a:lstStyle/>
          <a:p>
            <a:pPr defTabSz="12991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cxnSp>
        <p:nvCxnSpPr>
          <p:cNvPr id="412" name="Straight Arrow Connector 411"/>
          <p:cNvCxnSpPr>
            <a:stCxn id="181" idx="2"/>
            <a:endCxn id="367" idx="0"/>
          </p:cNvCxnSpPr>
          <p:nvPr/>
        </p:nvCxnSpPr>
        <p:spPr>
          <a:xfrm>
            <a:off x="2457151" y="5593707"/>
            <a:ext cx="5530214" cy="1916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3" name="Straight Arrow Connector 412"/>
          <p:cNvCxnSpPr>
            <a:stCxn id="180" idx="2"/>
            <a:endCxn id="362" idx="0"/>
          </p:cNvCxnSpPr>
          <p:nvPr/>
        </p:nvCxnSpPr>
        <p:spPr>
          <a:xfrm>
            <a:off x="1882870" y="5593707"/>
            <a:ext cx="3695179" cy="1916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4" name="Straight Arrow Connector 413"/>
          <p:cNvCxnSpPr>
            <a:stCxn id="97" idx="2"/>
            <a:endCxn id="357" idx="0"/>
          </p:cNvCxnSpPr>
          <p:nvPr/>
        </p:nvCxnSpPr>
        <p:spPr>
          <a:xfrm>
            <a:off x="1353828" y="5593707"/>
            <a:ext cx="1854977" cy="1916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5" name="Straight Arrow Connector 414"/>
          <p:cNvCxnSpPr>
            <a:stCxn id="9" idx="2"/>
            <a:endCxn id="352" idx="0"/>
          </p:cNvCxnSpPr>
          <p:nvPr/>
        </p:nvCxnSpPr>
        <p:spPr>
          <a:xfrm flipH="1">
            <a:off x="763820" y="5593707"/>
            <a:ext cx="15673" cy="1916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5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00"/>
                            </p:stCondLst>
                            <p:childTnLst>
                              <p:par>
                                <p:cTn id="2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000"/>
                            </p:stCondLst>
                            <p:childTnLst>
                              <p:par>
                                <p:cTn id="30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500"/>
                            </p:stCondLst>
                            <p:childTnLst>
                              <p:par>
                                <p:cTn id="3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000"/>
                            </p:stCondLst>
                            <p:childTnLst>
                              <p:par>
                                <p:cTn id="3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500"/>
                            </p:stCondLst>
                            <p:childTnLst>
                              <p:par>
                                <p:cTn id="3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2000"/>
                            </p:stCondLst>
                            <p:childTnLst>
                              <p:par>
                                <p:cTn id="3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2500"/>
                            </p:stCondLst>
                            <p:childTnLst>
                              <p:par>
                                <p:cTn id="3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500"/>
                            </p:stCondLst>
                            <p:childTnLst>
                              <p:par>
                                <p:cTn id="4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500"/>
                            </p:stCondLst>
                            <p:childTnLst>
                              <p:par>
                                <p:cTn id="47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2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5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8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4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7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0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3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6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9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8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500"/>
                            </p:stCondLst>
                            <p:childTnLst>
                              <p:par>
                                <p:cTn id="5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8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4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9" grpId="0" animBg="1"/>
      <p:bldP spid="24" grpId="0" animBg="1"/>
      <p:bldP spid="24" grpId="1" animBg="1"/>
      <p:bldP spid="39" grpId="0" animBg="1"/>
      <p:bldP spid="46" grpId="0" animBg="1"/>
      <p:bldP spid="68" grpId="0" animBg="1"/>
      <p:bldP spid="72" grpId="0" animBg="1"/>
      <p:bldP spid="79" grpId="0" animBg="1"/>
      <p:bldP spid="97" grpId="0" animBg="1"/>
      <p:bldP spid="177" grpId="0" animBg="1"/>
      <p:bldP spid="177" grpId="1" animBg="1"/>
      <p:bldP spid="180" grpId="0" animBg="1"/>
      <p:bldP spid="181" grpId="0" animBg="1"/>
      <p:bldP spid="182" grpId="0" animBg="1"/>
      <p:bldP spid="183" grpId="0" animBg="1"/>
      <p:bldP spid="184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39" grpId="0" animBg="1"/>
      <p:bldP spid="240" grpId="0" animBg="1"/>
      <p:bldP spid="331" grpId="0" animBg="1"/>
      <p:bldP spid="332" grpId="0" animBg="1"/>
      <p:bldP spid="333" grpId="0" animBg="1"/>
      <p:bldP spid="334" grpId="0" animBg="1"/>
      <p:bldP spid="409" grpId="0" animBg="1"/>
      <p:bldP spid="410" grpId="0" animBg="1"/>
      <p:bldP spid="4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89146" y="2212504"/>
                <a:ext cx="11017225" cy="4574544"/>
              </a:xfrm>
              <a:prstGeom prst="rect">
                <a:avLst/>
              </a:prstGeom>
              <a:noFill/>
            </p:spPr>
            <p:txBody>
              <a:bodyPr wrap="square" lIns="91282" tIns="45636" rIns="91282" bIns="45636" rtlCol="0">
                <a:spAutoFit/>
              </a:bodyPr>
              <a:lstStyle/>
              <a:p>
                <a:pPr marL="570496" indent="-570496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Advantages</a:t>
                </a:r>
              </a:p>
              <a:p>
                <a:pPr marL="911224" lvl="1" indent="-570496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Self-tuning CEA</a:t>
                </a:r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US" dirty="0"/>
                  <a:t>access: O(1) worst-case </a:t>
                </a:r>
                <a:r>
                  <a:rPr lang="en-US" dirty="0" smtClean="0"/>
                  <a:t>time</a:t>
                </a:r>
                <a:endParaRPr lang="en-US" dirty="0"/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US" dirty="0"/>
                  <a:t>grow/shrink: O(1) amortized </a:t>
                </a:r>
                <a:r>
                  <a:rPr lang="en-US" dirty="0" smtClean="0"/>
                  <a:t>time</a:t>
                </a:r>
                <a:endParaRPr lang="en-US" dirty="0"/>
              </a:p>
              <a:p>
                <a:pPr marL="911224" lvl="1" indent="-570496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Fragmentation-friendly because of equal-sized DBs across EAs.</a:t>
                </a:r>
              </a:p>
              <a:p>
                <a:pPr marL="570496" indent="-570496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Disadvantages</a:t>
                </a:r>
              </a:p>
              <a:p>
                <a:pPr marL="912228" lvl="1" indent="-571500" algn="l"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Wasted space is O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𝑁𝑡</m:t>
                        </m:r>
                      </m:e>
                    </m:rad>
                  </m:oMath>
                </a14:m>
                <a:r>
                  <a:rPr lang="en-GB" dirty="0" smtClean="0"/>
                  <a:t>) words</a:t>
                </a:r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146" y="2212504"/>
                <a:ext cx="11017225" cy="4574544"/>
              </a:xfrm>
              <a:prstGeom prst="rect">
                <a:avLst/>
              </a:prstGeom>
              <a:blipFill rotWithShape="1">
                <a:blip r:embed="rId2"/>
                <a:stretch>
                  <a:fillRect l="-1550" t="-2000" b="-4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7"/>
          <p:cNvSpPr>
            <a:spLocks noGrp="1" noChangeArrowheads="1"/>
          </p:cNvSpPr>
          <p:nvPr>
            <p:ph type="title"/>
          </p:nvPr>
        </p:nvSpPr>
        <p:spPr>
          <a:xfrm>
            <a:off x="649336" y="390525"/>
            <a:ext cx="11704637" cy="1625600"/>
          </a:xfrm>
        </p:spPr>
        <p:txBody>
          <a:bodyPr lIns="126172" tIns="72117" rIns="126172" bIns="72117">
            <a:normAutofit/>
          </a:bodyPr>
          <a:lstStyle/>
          <a:p>
            <a:pPr defTabSz="1297568">
              <a:defRPr/>
            </a:pPr>
            <a:r>
              <a:rPr lang="en-US" dirty="0">
                <a:solidFill>
                  <a:sysClr val="windowText" lastClr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Global</a:t>
            </a:r>
            <a:r>
              <a:rPr lang="en-US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 Brodnik </a:t>
            </a:r>
            <a:r>
              <a:rPr lang="en-US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CEA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0240" y="340296"/>
            <a:ext cx="11704320" cy="1517227"/>
          </a:xfrm>
        </p:spPr>
        <p:txBody>
          <a:bodyPr/>
          <a:lstStyle/>
          <a:p>
            <a:r>
              <a:rPr lang="en-GB" dirty="0"/>
              <a:t>Experimental </a:t>
            </a:r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38506" y="1852481"/>
            <a:ext cx="5400600" cy="6711147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Speed tests for different ratios of EAs/# of elements</a:t>
            </a:r>
          </a:p>
          <a:p>
            <a:r>
              <a:rPr lang="en-GB" dirty="0" smtClean="0"/>
              <a:t>Sequential Access:</a:t>
            </a:r>
          </a:p>
          <a:p>
            <a:pPr lvl="1"/>
            <a:r>
              <a:rPr lang="en-GB" dirty="0" smtClean="0"/>
              <a:t>Vector is the fastest </a:t>
            </a:r>
          </a:p>
          <a:p>
            <a:pPr lvl="1"/>
            <a:r>
              <a:rPr lang="en-GB" dirty="0" err="1" smtClean="0"/>
              <a:t>Brodnik</a:t>
            </a:r>
            <a:r>
              <a:rPr lang="en-GB" dirty="0" smtClean="0"/>
              <a:t> slowest</a:t>
            </a:r>
          </a:p>
          <a:p>
            <a:r>
              <a:rPr lang="en-GB" dirty="0" smtClean="0"/>
              <a:t>Random Access:</a:t>
            </a:r>
          </a:p>
          <a:p>
            <a:pPr lvl="1"/>
            <a:r>
              <a:rPr lang="en-GB" dirty="0" smtClean="0"/>
              <a:t>Simple Slowest in first test</a:t>
            </a:r>
          </a:p>
          <a:p>
            <a:pPr lvl="1"/>
            <a:r>
              <a:rPr lang="en-GB" dirty="0" smtClean="0"/>
              <a:t>Vector is faster in 2</a:t>
            </a:r>
            <a:r>
              <a:rPr lang="en-GB" baseline="30000" dirty="0" smtClean="0"/>
              <a:t>nd</a:t>
            </a:r>
            <a:r>
              <a:rPr lang="en-GB" dirty="0" smtClean="0"/>
              <a:t> and 3</a:t>
            </a:r>
            <a:r>
              <a:rPr lang="en-GB" baseline="30000" dirty="0" smtClean="0"/>
              <a:t>rd</a:t>
            </a:r>
            <a:r>
              <a:rPr lang="en-GB" dirty="0" smtClean="0"/>
              <a:t> case (indirection)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76985"/>
              </p:ext>
            </p:extLst>
          </p:nvPr>
        </p:nvGraphicFramePr>
        <p:xfrm>
          <a:off x="228457" y="1958726"/>
          <a:ext cx="7282056" cy="6302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951"/>
                <a:gridCol w="2070224"/>
                <a:gridCol w="824367"/>
                <a:gridCol w="1388982"/>
                <a:gridCol w="1157532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EAs x Elements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DS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Grow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Sequential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Random</a:t>
                      </a:r>
                      <a:endParaRPr lang="en-GB" sz="1600" dirty="0"/>
                    </a:p>
                  </a:txBody>
                  <a:tcPr/>
                </a:tc>
              </a:tr>
              <a:tr h="396240">
                <a:tc rowSpan="5">
                  <a:txBody>
                    <a:bodyPr/>
                    <a:lstStyle/>
                    <a:p>
                      <a:r>
                        <a:rPr lang="en-GB" sz="1800" dirty="0" smtClean="0"/>
                        <a:t>16 x 16777216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Vector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0.25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22.65</a:t>
                      </a:r>
                      <a:endParaRPr lang="en-GB" sz="2000" dirty="0"/>
                    </a:p>
                  </a:txBody>
                  <a:tcPr/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2.93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1.90</a:t>
                      </a:r>
                      <a:endParaRPr lang="en-GB" sz="2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28.66</a:t>
                      </a:r>
                      <a:endParaRPr lang="en-GB" sz="2000" dirty="0"/>
                    </a:p>
                  </a:txBody>
                  <a:tcPr/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Simple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1.87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0.31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40.53</a:t>
                      </a:r>
                      <a:endParaRPr lang="en-GB" sz="20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1981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Modified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1.69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0.29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20.63</a:t>
                      </a:r>
                      <a:endParaRPr lang="en-GB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Global </a:t>
                      </a:r>
                      <a:r>
                        <a:rPr lang="en-GB" sz="180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4.95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0.33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23.96</a:t>
                      </a:r>
                      <a:endParaRPr lang="en-GB" sz="2000" dirty="0"/>
                    </a:p>
                  </a:txBody>
                  <a:tcPr/>
                </a:tc>
              </a:tr>
              <a:tr h="396240">
                <a:tc rowSpan="5">
                  <a:txBody>
                    <a:bodyPr/>
                    <a:lstStyle/>
                    <a:p>
                      <a:r>
                        <a:rPr lang="en-GB" sz="1800" dirty="0" smtClean="0"/>
                        <a:t>16384 x 16384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Vector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1.90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0.25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24.03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3.12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1.87</a:t>
                      </a:r>
                      <a:endParaRPr lang="en-GB" sz="2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57.46</a:t>
                      </a:r>
                      <a:endParaRPr lang="en-GB" sz="2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Simple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1.85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0.32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44.35</a:t>
                      </a:r>
                      <a:endParaRPr lang="en-GB" sz="2000" dirty="0"/>
                    </a:p>
                  </a:txBody>
                  <a:tcPr/>
                </a:tc>
              </a:tr>
              <a:tr h="28724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Modified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2.39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0.30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48.05</a:t>
                      </a:r>
                      <a:endParaRPr lang="en-GB" sz="2000" dirty="0"/>
                    </a:p>
                  </a:txBody>
                  <a:tcPr/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Global </a:t>
                      </a:r>
                      <a:r>
                        <a:rPr lang="en-GB" sz="180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4.93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0.34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44.46</a:t>
                      </a:r>
                      <a:endParaRPr lang="en-GB" sz="2000" dirty="0"/>
                    </a:p>
                  </a:txBody>
                  <a:tcPr/>
                </a:tc>
              </a:tr>
              <a:tr h="396240">
                <a:tc rowSpan="5">
                  <a:txBody>
                    <a:bodyPr/>
                    <a:lstStyle/>
                    <a:p>
                      <a:r>
                        <a:rPr lang="en-GB" sz="1800" dirty="0" smtClean="0"/>
                        <a:t>2097152 x 128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Vector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3.12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0.29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44.69</a:t>
                      </a:r>
                      <a:endParaRPr lang="en-GB" sz="2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6.31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2.09</a:t>
                      </a:r>
                      <a:endParaRPr lang="en-GB" sz="2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86.45</a:t>
                      </a:r>
                      <a:endParaRPr lang="en-GB" sz="20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Simple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2.11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0.43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56.28</a:t>
                      </a:r>
                      <a:endParaRPr lang="en-GB" sz="2000" dirty="0"/>
                    </a:p>
                  </a:txBody>
                  <a:tcPr/>
                </a:tc>
              </a:tr>
              <a:tr h="32227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Modified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6.21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0.58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54.04</a:t>
                      </a:r>
                      <a:endParaRPr lang="en-GB" sz="2000" dirty="0"/>
                    </a:p>
                  </a:txBody>
                  <a:tcPr/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Global </a:t>
                      </a:r>
                      <a:r>
                        <a:rPr lang="en-GB" sz="1800" dirty="0" err="1" smtClean="0"/>
                        <a:t>Brodnik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6.26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0.48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58.26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8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0240" y="196282"/>
            <a:ext cx="11704320" cy="1517227"/>
          </a:xfrm>
        </p:spPr>
        <p:txBody>
          <a:bodyPr/>
          <a:lstStyle/>
          <a:p>
            <a:r>
              <a:rPr lang="en-GB" dirty="0"/>
              <a:t>Experimental </a:t>
            </a:r>
            <a:r>
              <a:rPr lang="en-GB" dirty="0" smtClean="0"/>
              <a:t>Results - 2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9712" y="1852466"/>
            <a:ext cx="5760640" cy="741682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80-20 Test</a:t>
            </a:r>
          </a:p>
          <a:p>
            <a:pPr lvl="1"/>
            <a:r>
              <a:rPr lang="en-GB" dirty="0" smtClean="0"/>
              <a:t>20% of DS contain 80% of total elements</a:t>
            </a:r>
          </a:p>
          <a:p>
            <a:pPr lvl="1"/>
            <a:r>
              <a:rPr lang="en-GB" dirty="0" smtClean="0"/>
              <a:t>Going through CEA, shrink an EA, grow a random one based on the rule</a:t>
            </a:r>
          </a:p>
          <a:p>
            <a:pPr lvl="1"/>
            <a:r>
              <a:rPr lang="en-GB" dirty="0" smtClean="0"/>
              <a:t>Keep doing that for times equal to the total number of elements</a:t>
            </a:r>
          </a:p>
          <a:p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471" y="5233640"/>
            <a:ext cx="6243602" cy="389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183444"/>
              </p:ext>
            </p:extLst>
          </p:nvPr>
        </p:nvGraphicFramePr>
        <p:xfrm>
          <a:off x="6142368" y="1844797"/>
          <a:ext cx="6505090" cy="3337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018"/>
                <a:gridCol w="1301018"/>
                <a:gridCol w="1301018"/>
                <a:gridCol w="1301018"/>
                <a:gridCol w="1301018"/>
              </a:tblGrid>
              <a:tr h="373211">
                <a:tc rowSpan="2">
                  <a:txBody>
                    <a:bodyPr/>
                    <a:lstStyle/>
                    <a:p>
                      <a:pPr algn="ctr"/>
                      <a:r>
                        <a:rPr lang="en-GB" sz="1800" b="0" dirty="0" smtClean="0"/>
                        <a:t>DS</a:t>
                      </a:r>
                      <a:endParaRPr lang="en-GB" sz="18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 smtClean="0"/>
                        <a:t>Initial</a:t>
                      </a:r>
                      <a:endParaRPr lang="en-GB" sz="1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 smtClean="0"/>
                        <a:t>Ending</a:t>
                      </a:r>
                      <a:endParaRPr lang="en-GB" sz="1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321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bg1"/>
                          </a:solidFill>
                        </a:rPr>
                        <a:t>VM (MB)</a:t>
                      </a:r>
                      <a:endParaRPr lang="en-GB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bg1"/>
                          </a:solidFill>
                        </a:rPr>
                        <a:t>RES (MB)</a:t>
                      </a:r>
                      <a:endParaRPr lang="en-GB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bg1"/>
                          </a:solidFill>
                        </a:rPr>
                        <a:t>VM (MB)</a:t>
                      </a:r>
                      <a:endParaRPr lang="en-GB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chemeClr val="bg1"/>
                          </a:solidFill>
                        </a:rPr>
                        <a:t>RES</a:t>
                      </a:r>
                      <a:r>
                        <a:rPr lang="en-GB" sz="1800" b="0" baseline="0" dirty="0" smtClean="0">
                          <a:solidFill>
                            <a:schemeClr val="bg1"/>
                          </a:solidFill>
                        </a:rPr>
                        <a:t> (MB)</a:t>
                      </a:r>
                      <a:endParaRPr lang="en-GB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3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Vector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278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266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692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603</a:t>
                      </a:r>
                      <a:endParaRPr lang="en-GB" sz="2000" dirty="0"/>
                    </a:p>
                  </a:txBody>
                  <a:tcPr anchor="ctr"/>
                </a:tc>
              </a:tr>
              <a:tr h="373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err="1" smtClean="0"/>
                        <a:t>Brodnik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388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377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628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523</a:t>
                      </a:r>
                      <a:endParaRPr lang="en-GB" sz="2000" dirty="0"/>
                    </a:p>
                  </a:txBody>
                  <a:tcPr anchor="ctr"/>
                </a:tc>
              </a:tr>
              <a:tr h="37321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Simple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304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293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357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343</a:t>
                      </a:r>
                      <a:endParaRPr lang="en-GB" sz="2000" dirty="0"/>
                    </a:p>
                  </a:txBody>
                  <a:tcPr anchor="ctr"/>
                </a:tc>
              </a:tr>
              <a:tr h="65498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Modified </a:t>
                      </a:r>
                      <a:r>
                        <a:rPr lang="en-GB" sz="2000" dirty="0" err="1" smtClean="0"/>
                        <a:t>Brodnik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328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318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577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485</a:t>
                      </a:r>
                      <a:endParaRPr lang="en-GB" sz="2000" dirty="0"/>
                    </a:p>
                  </a:txBody>
                  <a:tcPr anchor="ctr"/>
                </a:tc>
              </a:tr>
              <a:tr h="65498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Global </a:t>
                      </a:r>
                      <a:r>
                        <a:rPr lang="en-GB" sz="2000" dirty="0" err="1" smtClean="0"/>
                        <a:t>Brodnik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328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318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372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dirty="0" smtClean="0"/>
                        <a:t>357</a:t>
                      </a:r>
                      <a:endParaRPr lang="en-GB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9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9712" y="484312"/>
            <a:ext cx="11704320" cy="1517227"/>
          </a:xfrm>
        </p:spPr>
        <p:txBody>
          <a:bodyPr/>
          <a:lstStyle/>
          <a:p>
            <a:r>
              <a:rPr lang="en-GB" dirty="0"/>
              <a:t>Experimental Results </a:t>
            </a:r>
            <a:r>
              <a:rPr lang="en-GB" dirty="0" smtClean="0"/>
              <a:t>- 3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81720" y="2106780"/>
                <a:ext cx="5636136" cy="6946484"/>
              </a:xfrm>
            </p:spPr>
            <p:txBody>
              <a:bodyPr>
                <a:normAutofit fontScale="92500"/>
              </a:bodyPr>
              <a:lstStyle/>
              <a:p>
                <a:pPr>
                  <a:buClr>
                    <a:schemeClr val="accent2"/>
                  </a:buClr>
                  <a:buFont typeface="Arial" pitchFamily="34" charset="0"/>
                  <a:buChar char="•"/>
                </a:pPr>
                <a:r>
                  <a:rPr lang="en-GB" dirty="0" smtClean="0"/>
                  <a:t>Thrashing</a:t>
                </a:r>
              </a:p>
              <a:p>
                <a:pPr lvl="1"/>
                <a:r>
                  <a:rPr lang="en-GB" dirty="0" smtClean="0">
                    <a:solidFill>
                      <a:schemeClr val="tx1"/>
                    </a:solidFill>
                  </a:rPr>
                  <a:t>Run a speed test after 80-20 test</a:t>
                </a:r>
              </a:p>
              <a:p>
                <a:pPr lvl="1"/>
                <a:r>
                  <a:rPr lang="en-GB" dirty="0" smtClean="0">
                    <a:solidFill>
                      <a:schemeClr val="tx1"/>
                    </a:solidFill>
                  </a:rPr>
                  <a:t>Measured CPU time and wall time</a:t>
                </a:r>
              </a:p>
              <a:p>
                <a:pPr lvl="1"/>
                <a:r>
                  <a:rPr lang="en-GB" dirty="0" smtClean="0">
                    <a:solidFill>
                      <a:schemeClr val="tx1"/>
                    </a:solidFill>
                  </a:rPr>
                  <a:t>Used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19</m:t>
                        </m:r>
                      </m:sup>
                    </m:sSup>
                  </m:oMath>
                </a14:m>
                <a:r>
                  <a:rPr lang="en-GB" dirty="0" smtClean="0">
                    <a:solidFill>
                      <a:schemeClr val="tx1"/>
                    </a:solidFill>
                  </a:rPr>
                  <a:t> EAs, each of size 1200 elements</a:t>
                </a:r>
              </a:p>
              <a:p>
                <a:pPr lvl="2">
                  <a:buClr>
                    <a:schemeClr val="accent2"/>
                  </a:buClr>
                </a:pPr>
                <a:r>
                  <a:rPr lang="en-GB" dirty="0" smtClean="0">
                    <a:solidFill>
                      <a:schemeClr val="tx1"/>
                    </a:solidFill>
                  </a:rPr>
                  <a:t>Resulting usage close to physical memory</a:t>
                </a:r>
              </a:p>
              <a:p>
                <a:pPr lvl="1"/>
                <a:r>
                  <a:rPr lang="en-GB" dirty="0" smtClean="0">
                    <a:solidFill>
                      <a:schemeClr val="tx1"/>
                    </a:solidFill>
                  </a:rPr>
                  <a:t>Time measured is in seconds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720" y="2106780"/>
                <a:ext cx="5636136" cy="6946484"/>
              </a:xfrm>
              <a:blipFill rotWithShape="1">
                <a:blip r:embed="rId2" cstate="print"/>
                <a:stretch>
                  <a:fillRect l="-3247" t="-1493" r="-2165" b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1"/>
          <p:cNvSpPr txBox="1">
            <a:spLocks/>
          </p:cNvSpPr>
          <p:nvPr/>
        </p:nvSpPr>
        <p:spPr>
          <a:xfrm>
            <a:off x="5998344" y="5812904"/>
            <a:ext cx="6552728" cy="3384376"/>
          </a:xfrm>
          <a:prstGeom prst="rect">
            <a:avLst/>
          </a:prstGeom>
        </p:spPr>
        <p:txBody>
          <a:bodyPr vert="horz" lIns="130039" tIns="65020" rIns="130039" bIns="65020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defTabSz="1300393" fontAlgn="auto">
              <a:buClr>
                <a:srgbClr val="2DA2BF"/>
              </a:buClr>
            </a:pPr>
            <a:r>
              <a:rPr lang="en-GB" sz="2800" dirty="0" smtClean="0">
                <a:solidFill>
                  <a:prstClr val="black"/>
                </a:solidFill>
              </a:rPr>
              <a:t>Thrashing </a:t>
            </a:r>
            <a:r>
              <a:rPr lang="en-GB" sz="2800" dirty="0">
                <a:solidFill>
                  <a:prstClr val="black"/>
                </a:solidFill>
              </a:rPr>
              <a:t>occurred in </a:t>
            </a:r>
            <a:r>
              <a:rPr lang="en-GB" sz="2800" dirty="0" smtClean="0">
                <a:solidFill>
                  <a:prstClr val="black"/>
                </a:solidFill>
              </a:rPr>
              <a:t>Brodnik</a:t>
            </a:r>
            <a:r>
              <a:rPr lang="en-GB" sz="2800" dirty="0">
                <a:solidFill>
                  <a:prstClr val="black"/>
                </a:solidFill>
              </a:rPr>
              <a:t>,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>
                <a:solidFill>
                  <a:prstClr val="black"/>
                </a:solidFill>
              </a:rPr>
              <a:t>Mod. </a:t>
            </a:r>
            <a:r>
              <a:rPr lang="en-GB" sz="2800" dirty="0" err="1" smtClean="0">
                <a:solidFill>
                  <a:prstClr val="black"/>
                </a:solidFill>
              </a:rPr>
              <a:t>Brod</a:t>
            </a:r>
            <a:r>
              <a:rPr lang="en-GB" sz="2800" dirty="0">
                <a:solidFill>
                  <a:prstClr val="black"/>
                </a:solidFill>
              </a:rPr>
              <a:t> </a:t>
            </a:r>
            <a:r>
              <a:rPr lang="en-GB" sz="2800" dirty="0" smtClean="0">
                <a:solidFill>
                  <a:prstClr val="black"/>
                </a:solidFill>
              </a:rPr>
              <a:t>and Vector EAs</a:t>
            </a:r>
            <a:endParaRPr lang="en-GB" sz="2800" dirty="0">
              <a:solidFill>
                <a:prstClr val="black"/>
              </a:solidFill>
            </a:endParaRPr>
          </a:p>
          <a:p>
            <a:pPr defTabSz="1300393" fontAlgn="auto">
              <a:buClr>
                <a:srgbClr val="2DA2BF"/>
              </a:buClr>
            </a:pPr>
            <a:r>
              <a:rPr lang="en-GB" sz="2800" dirty="0">
                <a:solidFill>
                  <a:prstClr val="black"/>
                </a:solidFill>
              </a:rPr>
              <a:t>Simple, Global </a:t>
            </a:r>
            <a:r>
              <a:rPr lang="en-GB" sz="2800" dirty="0" err="1">
                <a:solidFill>
                  <a:prstClr val="black"/>
                </a:solidFill>
              </a:rPr>
              <a:t>Brod</a:t>
            </a:r>
            <a:r>
              <a:rPr lang="en-GB" sz="2800" dirty="0">
                <a:solidFill>
                  <a:prstClr val="black"/>
                </a:solidFill>
              </a:rPr>
              <a:t>. kept low memory usage so </a:t>
            </a:r>
            <a:r>
              <a:rPr lang="en-GB" sz="2800" dirty="0" smtClean="0">
                <a:solidFill>
                  <a:prstClr val="black"/>
                </a:solidFill>
              </a:rPr>
              <a:t>thrashing</a:t>
            </a:r>
            <a:endParaRPr lang="en-GB" sz="2800" dirty="0">
              <a:solidFill>
                <a:prstClr val="black"/>
              </a:solidFill>
            </a:endParaRPr>
          </a:p>
          <a:p>
            <a:pPr defTabSz="1300393" fontAlgn="auto">
              <a:buClr>
                <a:srgbClr val="2DA2BF"/>
              </a:buClr>
            </a:pPr>
            <a:r>
              <a:rPr lang="en-GB" sz="2800" dirty="0">
                <a:solidFill>
                  <a:prstClr val="black"/>
                </a:solidFill>
              </a:rPr>
              <a:t>Results verified by examining CPU usage and page faults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27378"/>
              </p:ext>
            </p:extLst>
          </p:nvPr>
        </p:nvGraphicFramePr>
        <p:xfrm>
          <a:off x="5926336" y="1780456"/>
          <a:ext cx="6768751" cy="401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872"/>
                <a:gridCol w="771578"/>
                <a:gridCol w="773355"/>
                <a:gridCol w="780462"/>
                <a:gridCol w="757362"/>
                <a:gridCol w="929731"/>
                <a:gridCol w="1305391"/>
              </a:tblGrid>
              <a:tr h="457486"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DS</a:t>
                      </a:r>
                      <a:endParaRPr lang="en-GB" sz="24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Initial</a:t>
                      </a:r>
                      <a:endParaRPr lang="en-GB" sz="24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Final</a:t>
                      </a:r>
                      <a:endParaRPr lang="en-GB" sz="24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CPU</a:t>
                      </a:r>
                      <a:endParaRPr lang="en-GB" sz="2400" b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Elapsed</a:t>
                      </a:r>
                      <a:endParaRPr lang="en-GB" sz="2400" b="0" dirty="0"/>
                    </a:p>
                  </a:txBody>
                  <a:tcPr anchor="ctr"/>
                </a:tc>
              </a:tr>
              <a:tr h="45748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VM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RES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VM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bg1"/>
                          </a:solidFill>
                        </a:rPr>
                        <a:t>RES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3755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Vector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4.23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3.73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7.34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3.74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40.12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780</a:t>
                      </a:r>
                      <a:endParaRPr lang="en-GB" sz="2400" dirty="0"/>
                    </a:p>
                  </a:txBody>
                  <a:tcPr/>
                </a:tc>
              </a:tr>
              <a:tr h="484412">
                <a:tc>
                  <a:txBody>
                    <a:bodyPr/>
                    <a:lstStyle/>
                    <a:p>
                      <a:r>
                        <a:rPr lang="en-GB" sz="2400" dirty="0" err="1" smtClean="0"/>
                        <a:t>Brodnik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3.66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3.65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6.06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3.73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40.19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872</a:t>
                      </a:r>
                      <a:endParaRPr lang="en-GB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Simple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2.83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2.82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3.20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3.17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28.20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150</a:t>
                      </a:r>
                      <a:endParaRPr lang="en-GB" sz="2400" dirty="0"/>
                    </a:p>
                  </a:txBody>
                  <a:tcPr/>
                </a:tc>
              </a:tr>
              <a:tr h="829194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Modified </a:t>
                      </a:r>
                      <a:r>
                        <a:rPr lang="en-GB" sz="2400" dirty="0" err="1" smtClean="0"/>
                        <a:t>Brodnik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3.15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3.14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5.71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3.67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43.28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1988</a:t>
                      </a:r>
                      <a:endParaRPr lang="en-GB" sz="2400" dirty="0"/>
                    </a:p>
                  </a:txBody>
                  <a:tcPr/>
                </a:tc>
              </a:tr>
              <a:tr h="829194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Global </a:t>
                      </a:r>
                      <a:r>
                        <a:rPr lang="en-GB" sz="2400" dirty="0" err="1" smtClean="0"/>
                        <a:t>Brodnik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3.15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3.14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3.51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3.47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25.52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134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 May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10th International Symposium on Experimental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0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597744" y="700336"/>
            <a:ext cx="11704320" cy="1517227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669752" y="2140496"/>
            <a:ext cx="11704320" cy="4536503"/>
          </a:xfrm>
        </p:spPr>
        <p:txBody>
          <a:bodyPr lIns="0" tIns="0" rIns="0" bIns="0">
            <a:normAutofit fontScale="92500" lnSpcReduction="10000"/>
          </a:bodyPr>
          <a:lstStyle/>
          <a:p>
            <a:pPr marL="678278" indent="-568908" defTabSz="1296315"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There is increasing use of in-memory RAM dynamic data structures (DS) to store large dynamic data sets. 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eg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.: succinct DS, bloom filters and hash tables</a:t>
            </a:r>
          </a:p>
          <a:p>
            <a:pPr marL="678278" indent="-568908" defTabSz="1296315"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Unlike traditional (pointer-based) dynamic DS, RAM DS can allocate/free </a:t>
            </a:r>
            <a:r>
              <a:rPr lang="en-US" dirty="0" smtClean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variable-sized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 chunks of memory → </a:t>
            </a:r>
            <a:r>
              <a:rPr lang="en-US" dirty="0" smtClean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memory fragmentation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!</a:t>
            </a:r>
          </a:p>
        </p:txBody>
      </p:sp>
      <p:sp>
        <p:nvSpPr>
          <p:cNvPr id="4" name="Rectangle 3"/>
          <p:cNvSpPr/>
          <p:nvPr/>
        </p:nvSpPr>
        <p:spPr>
          <a:xfrm>
            <a:off x="1831897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05176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63916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37194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84947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58225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35475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08753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92204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65482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24222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97500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45253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18531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777272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350550" y="6749008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83347" y="6749008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59411" y="6749008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524222" y="6749008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97500" y="6749008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17" tIns="64909" rIns="129817" bIns="64909" rtlCol="0" anchor="ctr"/>
          <a:lstStyle/>
          <a:p>
            <a:pPr defTabSz="1298194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830734" y="7725116"/>
            <a:ext cx="4508426" cy="512057"/>
            <a:chOff x="1160890" y="2996952"/>
            <a:chExt cx="3169987" cy="360040"/>
          </a:xfrm>
        </p:grpSpPr>
        <p:sp>
          <p:nvSpPr>
            <p:cNvPr id="25" name="Rectangle 24"/>
            <p:cNvSpPr/>
            <p:nvPr/>
          </p:nvSpPr>
          <p:spPr>
            <a:xfrm>
              <a:off x="1160890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563976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956841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59927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771800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174886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67751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970837" y="2996952"/>
              <a:ext cx="360040" cy="360040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98194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sz="2600">
                <a:solidFill>
                  <a:prstClr val="white"/>
                </a:solidFill>
              </a:endParaRPr>
            </a:p>
          </p:txBody>
        </p:sp>
      </p:grpSp>
      <p:cxnSp>
        <p:nvCxnSpPr>
          <p:cNvPr id="33" name="Straight Arrow Connector 32"/>
          <p:cNvCxnSpPr>
            <a:stCxn id="25" idx="0"/>
            <a:endCxn id="5" idx="2"/>
          </p:cNvCxnSpPr>
          <p:nvPr/>
        </p:nvCxnSpPr>
        <p:spPr>
          <a:xfrm flipV="1">
            <a:off x="2086763" y="7261065"/>
            <a:ext cx="574442" cy="464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Multiply 33"/>
          <p:cNvSpPr/>
          <p:nvPr/>
        </p:nvSpPr>
        <p:spPr>
          <a:xfrm>
            <a:off x="2139131" y="7261065"/>
            <a:ext cx="450066" cy="46405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6" name="Date Placeholder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649336" y="390525"/>
            <a:ext cx="11704637" cy="1625600"/>
          </a:xfrm>
        </p:spPr>
        <p:txBody>
          <a:bodyPr lIns="126172" tIns="72117" rIns="126172" bIns="72117">
            <a:normAutofit/>
          </a:bodyPr>
          <a:lstStyle/>
          <a:p>
            <a:pPr defTabSz="1297568">
              <a:defRPr/>
            </a:pPr>
            <a:r>
              <a:rPr lang="en-US">
                <a:solidFill>
                  <a:srgbClr val="4646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Conclusion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10267" lvl="1" indent="-571500" defTabSz="1297568">
              <a:buClr>
                <a:schemeClr val="accent2"/>
              </a:buClr>
              <a:defRPr/>
            </a:pPr>
            <a:r>
              <a:rPr lang="en-US" sz="4400" dirty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Increase in </a:t>
            </a:r>
            <a:r>
              <a:rPr lang="en-US" sz="44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importance of RAM DS makes </a:t>
            </a:r>
            <a:r>
              <a:rPr lang="en-US" sz="4400" dirty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fragmentation </a:t>
            </a:r>
            <a:r>
              <a:rPr lang="en-US" sz="44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important, demonstrated e.g. that thrashing occurs even in simple DSs, even when memory allocated is well below physical memory.</a:t>
            </a:r>
          </a:p>
          <a:p>
            <a:pPr marL="1010267" lvl="1" indent="-571500" defTabSz="1297568">
              <a:buClr>
                <a:schemeClr val="accent2"/>
              </a:buClr>
              <a:defRPr/>
            </a:pPr>
            <a:r>
              <a:rPr lang="en-US" sz="44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Introduced and established “self-tuning” and “fragmentation-friendliness” as desirable features for dynamic RAM data structures.  </a:t>
            </a:r>
            <a:r>
              <a:rPr lang="en-US" sz="440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For CEAs:</a:t>
            </a:r>
            <a:endParaRPr lang="en-US" sz="4400" dirty="0" smtClean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1579190" lvl="2" indent="-571500" defTabSz="1297568">
              <a:buClr>
                <a:schemeClr val="accent2"/>
              </a:buClr>
              <a:defRPr/>
            </a:pPr>
            <a:r>
              <a:rPr lang="en-US" sz="38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The standard solution (vector) is not efficient.</a:t>
            </a:r>
          </a:p>
          <a:p>
            <a:pPr marL="1579190" lvl="2" indent="-571500" defTabSz="1297568">
              <a:buClr>
                <a:schemeClr val="accent2"/>
              </a:buClr>
              <a:defRPr/>
            </a:pPr>
            <a:r>
              <a:rPr lang="en-US" sz="38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Fragmentation-friendly and self-tuning DS seem good all-round performers.</a:t>
            </a:r>
          </a:p>
          <a:p>
            <a:pPr marL="1010267" lvl="1" indent="-571500" defTabSz="1297568">
              <a:buClr>
                <a:schemeClr val="accent2"/>
              </a:buClr>
              <a:defRPr/>
            </a:pPr>
            <a:r>
              <a:rPr lang="en-US" sz="4400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Further testing in real-world applications is needed.</a:t>
            </a:r>
            <a:endParaRPr lang="en-US" sz="2000" dirty="0" smtClean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0240" y="484312"/>
            <a:ext cx="11704320" cy="1517227"/>
          </a:xfrm>
        </p:spPr>
        <p:txBody>
          <a:bodyPr>
            <a:normAutofit/>
          </a:bodyPr>
          <a:lstStyle/>
          <a:p>
            <a:r>
              <a:rPr lang="en-GB" dirty="0" smtClean="0"/>
              <a:t>Does Fragmentation Matter?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720" y="2500536"/>
            <a:ext cx="12313368" cy="6267897"/>
          </a:xfrm>
        </p:spPr>
        <p:txBody>
          <a:bodyPr>
            <a:normAutofit fontScale="92500" lnSpcReduction="20000"/>
          </a:bodyPr>
          <a:lstStyle/>
          <a:p>
            <a:pPr marL="564168" indent="-454811" defTabSz="1296315"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Many recent computers have VM with 64-bit address space = 16 </a:t>
            </a:r>
            <a:r>
              <a:rPr lang="en-US" dirty="0" err="1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exabytes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 of addressable memory, but:</a:t>
            </a:r>
          </a:p>
          <a:p>
            <a:pPr marL="1133090" lvl="1" indent="-454811" defTabSz="1296315">
              <a:spcBef>
                <a:spcPts val="400"/>
              </a:spcBef>
              <a:buClr>
                <a:srgbClr val="2DA2BF"/>
              </a:buClr>
            </a:pPr>
            <a:r>
              <a:rPr lang="en-GB" dirty="0" smtClean="0"/>
              <a:t>Many </a:t>
            </a:r>
            <a:r>
              <a:rPr lang="en-GB" dirty="0"/>
              <a:t>32-bit </a:t>
            </a:r>
            <a:r>
              <a:rPr lang="en-GB" dirty="0" smtClean="0"/>
              <a:t>machines </a:t>
            </a:r>
            <a:r>
              <a:rPr lang="en-GB" dirty="0"/>
              <a:t>still </a:t>
            </a:r>
            <a:r>
              <a:rPr lang="en-GB" dirty="0" smtClean="0"/>
              <a:t>around</a:t>
            </a:r>
          </a:p>
          <a:p>
            <a:pPr marL="1133090" lvl="1" indent="-454811" defTabSz="1296315">
              <a:spcBef>
                <a:spcPts val="400"/>
              </a:spcBef>
              <a:buClr>
                <a:srgbClr val="2DA2BF"/>
              </a:buClr>
            </a:pPr>
            <a:r>
              <a:rPr lang="en-GB" dirty="0" smtClean="0"/>
              <a:t>Java VM has 2GB limit</a:t>
            </a:r>
            <a:endParaRPr lang="en-GB" dirty="0"/>
          </a:p>
          <a:p>
            <a:pPr marL="1133090" lvl="1" indent="-454811" defTabSz="1296315">
              <a:spcBef>
                <a:spcPts val="400"/>
              </a:spcBef>
              <a:buClr>
                <a:srgbClr val="2DA2BF"/>
              </a:buClr>
            </a:pPr>
            <a:r>
              <a:rPr lang="en-GB" dirty="0" smtClean="0"/>
              <a:t>Some </a:t>
            </a:r>
            <a:r>
              <a:rPr lang="en-GB" dirty="0"/>
              <a:t>OS have no VM (Android </a:t>
            </a:r>
            <a:r>
              <a:rPr lang="en-GB" dirty="0" smtClean="0"/>
              <a:t>VM)</a:t>
            </a:r>
          </a:p>
          <a:p>
            <a:pPr marL="1133090" lvl="1" indent="-454811" defTabSz="1296315">
              <a:spcBef>
                <a:spcPts val="400"/>
              </a:spcBef>
              <a:buClr>
                <a:srgbClr val="2DA2BF"/>
              </a:buClr>
            </a:pPr>
            <a:r>
              <a:rPr lang="en-GB" dirty="0" smtClean="0"/>
              <a:t>Fragmentation </a:t>
            </a:r>
            <a:r>
              <a:rPr lang="en-GB" dirty="0"/>
              <a:t>can </a:t>
            </a:r>
            <a:r>
              <a:rPr lang="en-GB" dirty="0" smtClean="0"/>
              <a:t>lead </a:t>
            </a:r>
            <a:r>
              <a:rPr lang="en-GB" dirty="0"/>
              <a:t>to </a:t>
            </a:r>
            <a:r>
              <a:rPr lang="en-GB" dirty="0" smtClean="0">
                <a:solidFill>
                  <a:schemeClr val="tx2"/>
                </a:solidFill>
              </a:rPr>
              <a:t>thrashing</a:t>
            </a:r>
            <a:r>
              <a:rPr lang="en-GB" dirty="0" smtClean="0"/>
              <a:t>, even when allocated memory is clearly less than available physical memory.</a:t>
            </a:r>
            <a:endParaRPr lang="en-GB" dirty="0"/>
          </a:p>
          <a:p>
            <a:pPr marL="410682" indent="-454811" defTabSz="1296315">
              <a:spcBef>
                <a:spcPts val="400"/>
              </a:spcBef>
              <a:buClr>
                <a:srgbClr val="2DA2BF"/>
              </a:buClr>
            </a:pPr>
            <a:r>
              <a:rPr lang="en-GB" dirty="0"/>
              <a:t>Many studies regarding </a:t>
            </a:r>
            <a:r>
              <a:rPr lang="en-GB" dirty="0" smtClean="0"/>
              <a:t>fragmentation (from </a:t>
            </a:r>
            <a:r>
              <a:rPr lang="en-GB" dirty="0"/>
              <a:t>[B. </a:t>
            </a:r>
            <a:r>
              <a:rPr lang="en-GB" dirty="0" err="1" smtClean="0"/>
              <a:t>Randell</a:t>
            </a:r>
            <a:r>
              <a:rPr lang="en-GB" dirty="0" smtClean="0"/>
              <a:t>. Comm. ACM’69] to [</a:t>
            </a:r>
            <a:r>
              <a:rPr lang="en-GB" dirty="0" err="1" smtClean="0"/>
              <a:t>Brodal</a:t>
            </a:r>
            <a:r>
              <a:rPr lang="en-GB" dirty="0" smtClean="0"/>
              <a:t> et al. </a:t>
            </a:r>
            <a:r>
              <a:rPr lang="en-GB" dirty="0" err="1" smtClean="0"/>
              <a:t>Acta</a:t>
            </a:r>
            <a:r>
              <a:rPr lang="en-GB" dirty="0" smtClean="0"/>
              <a:t> Inf.’05]) </a:t>
            </a:r>
            <a:r>
              <a:rPr lang="en-GB" dirty="0"/>
              <a:t>in general but not about specific </a:t>
            </a:r>
            <a:r>
              <a:rPr lang="en-GB" dirty="0" smtClean="0"/>
              <a:t>DS.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78278" indent="-568908" defTabSz="1296315"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Explicit memory management for dynamic DS is infeasible in practice:</a:t>
            </a:r>
          </a:p>
          <a:p>
            <a:pPr marL="1247200" lvl="1" indent="-568908" defTabSz="1296315"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Use </a:t>
            </a:r>
            <a:r>
              <a:rPr lang="en-US" dirty="0" smtClean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fragmentation-friendly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 DS</a:t>
            </a:r>
          </a:p>
          <a:p>
            <a:pPr marL="678278" indent="-568908" defTabSz="1296315"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We consider the extendible array (EA) and collection of EAs (CEA).</a:t>
            </a:r>
          </a:p>
          <a:p>
            <a:pPr marL="1247200" lvl="1" indent="-568908" defTabSz="1296315"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CEAs can be used to construct complex DS </a:t>
            </a:r>
            <a:r>
              <a:rPr lang="en-GB" dirty="0" smtClean="0"/>
              <a:t>[</a:t>
            </a:r>
            <a:r>
              <a:rPr lang="en-GB" dirty="0" err="1" smtClean="0"/>
              <a:t>eg</a:t>
            </a:r>
            <a:r>
              <a:rPr lang="en-GB" dirty="0" smtClean="0"/>
              <a:t> Raman/</a:t>
            </a:r>
            <a:r>
              <a:rPr lang="en-GB" dirty="0" err="1" smtClean="0"/>
              <a:t>Rao</a:t>
            </a:r>
            <a:r>
              <a:rPr lang="en-GB" dirty="0" smtClean="0"/>
              <a:t> ICALP‘03]</a:t>
            </a:r>
            <a:endParaRPr lang="en-US" baseline="30000" dirty="0" smtClean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678278" indent="-568908" defTabSz="1296315">
              <a:spcBef>
                <a:spcPts val="400"/>
              </a:spcBef>
              <a:buClr>
                <a:srgbClr val="2DA2BF"/>
              </a:buClr>
            </a:pPr>
            <a:r>
              <a:rPr lang="en-GB" dirty="0" smtClean="0">
                <a:latin typeface="Helvetica" pitchFamily="34" charset="0"/>
                <a:cs typeface="Helvetica" pitchFamily="34" charset="0"/>
              </a:rPr>
              <a:t>Aim of this paper: study implementations for CEA from fragmentation perspective. </a:t>
            </a:r>
            <a:endParaRPr lang="en-US" dirty="0" smtClean="0">
              <a:latin typeface="Helvetica" pitchFamily="34" charset="0"/>
              <a:ea typeface="Helvetica" charset="0"/>
              <a:cs typeface="Helvetica" pitchFamily="34" charset="0"/>
              <a:sym typeface="Helvetica" charset="0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7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>
          <a:xfrm>
            <a:off x="649336" y="390525"/>
            <a:ext cx="11704637" cy="1625600"/>
          </a:xfrm>
        </p:spPr>
        <p:txBody>
          <a:bodyPr lIns="126172" tIns="72117" rIns="126172" bIns="72117">
            <a:normAutofit/>
          </a:bodyPr>
          <a:lstStyle/>
          <a:p>
            <a:pPr defTabSz="1297568">
              <a:defRPr/>
            </a:pPr>
            <a:r>
              <a:rPr lang="en-US" dirty="0" smtClean="0">
                <a:solidFill>
                  <a:srgbClr val="46464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charset="0"/>
                <a:ea typeface="Helvetica" charset="0"/>
                <a:cs typeface="Helvetica" charset="0"/>
                <a:sym typeface="Helvetica" charset="0"/>
              </a:rPr>
              <a:t>EAs and CEAs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>
          <a:xfrm>
            <a:off x="649336" y="2106662"/>
            <a:ext cx="11704637" cy="6435725"/>
          </a:xfrm>
        </p:spPr>
        <p:txBody>
          <a:bodyPr lIns="126172" tIns="72117" rIns="126172" bIns="72117">
            <a:normAutofit/>
          </a:bodyPr>
          <a:lstStyle/>
          <a:p>
            <a:pPr marL="621213" indent="-511848" defTabSz="1296315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Dynamic arrays that can grow/shrink from one side:</a:t>
            </a:r>
          </a:p>
          <a:p>
            <a:pPr marL="903286" lvl="1" indent="-511848" defTabSz="1296315">
              <a:lnSpc>
                <a:spcPct val="90000"/>
              </a:lnSpc>
              <a:spcBef>
                <a:spcPts val="300"/>
              </a:spcBef>
              <a:buClr>
                <a:srgbClr val="2DA2BF"/>
              </a:buClr>
            </a:pP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grow/shrink ()</a:t>
            </a:r>
            <a:endParaRPr lang="en-US" sz="36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903286" lvl="1" indent="-511848" defTabSz="1296315">
              <a:lnSpc>
                <a:spcPct val="90000"/>
              </a:lnSpc>
              <a:spcBef>
                <a:spcPts val="300"/>
              </a:spcBef>
              <a:buClr>
                <a:srgbClr val="2DA2BF"/>
              </a:buClr>
            </a:pPr>
            <a:r>
              <a:rPr lang="en-US" sz="3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access (i)</a:t>
            </a:r>
          </a:p>
          <a:p>
            <a:pPr marL="621213" indent="-511848" defTabSz="1296315">
              <a:lnSpc>
                <a:spcPct val="90000"/>
              </a:lnSpc>
              <a:spcBef>
                <a:spcPts val="400"/>
              </a:spcBef>
              <a:buClr>
                <a:srgbClr val="2DA2BF"/>
              </a:buClr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CEA (collection of EAs) similar to EA:</a:t>
            </a:r>
          </a:p>
          <a:p>
            <a:pPr marL="903286" lvl="1" indent="-511848" defTabSz="1296315">
              <a:lnSpc>
                <a:spcPct val="90000"/>
              </a:lnSpc>
              <a:spcBef>
                <a:spcPts val="300"/>
              </a:spcBef>
              <a:buClr>
                <a:srgbClr val="2DA2BF"/>
              </a:buClr>
            </a:pPr>
            <a:r>
              <a:rPr lang="en-US" sz="3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create ()</a:t>
            </a:r>
          </a:p>
          <a:p>
            <a:pPr marL="903286" lvl="1" indent="-511848" defTabSz="1296315">
              <a:lnSpc>
                <a:spcPct val="90000"/>
              </a:lnSpc>
              <a:spcBef>
                <a:spcPts val="300"/>
              </a:spcBef>
              <a:buClr>
                <a:srgbClr val="2DA2BF"/>
              </a:buClr>
            </a:pPr>
            <a:r>
              <a:rPr lang="en-US" sz="3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destroy (A)</a:t>
            </a:r>
          </a:p>
          <a:p>
            <a:pPr marL="903286" lvl="1" indent="-511848" defTabSz="1296315">
              <a:lnSpc>
                <a:spcPct val="90000"/>
              </a:lnSpc>
              <a:spcBef>
                <a:spcPts val="300"/>
              </a:spcBef>
              <a:buClr>
                <a:srgbClr val="2DA2BF"/>
              </a:buClr>
            </a:pPr>
            <a:r>
              <a:rPr lang="en-US" sz="3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access (i, A)</a:t>
            </a:r>
          </a:p>
          <a:p>
            <a:pPr marL="903286" lvl="1" indent="-511848" defTabSz="1296315">
              <a:lnSpc>
                <a:spcPct val="90000"/>
              </a:lnSpc>
              <a:spcBef>
                <a:spcPts val="300"/>
              </a:spcBef>
              <a:buClr>
                <a:srgbClr val="2DA2BF"/>
              </a:buClr>
            </a:pP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grow/shrink </a:t>
            </a:r>
            <a:r>
              <a:rPr lang="en-US" sz="3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(A</a:t>
            </a: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)</a:t>
            </a:r>
            <a:endParaRPr lang="en-US" sz="36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5736" y="407245"/>
            <a:ext cx="11704320" cy="1517227"/>
          </a:xfrm>
        </p:spPr>
        <p:txBody>
          <a:bodyPr/>
          <a:lstStyle/>
          <a:p>
            <a:r>
              <a:rPr lang="en-GB" dirty="0" smtClean="0"/>
              <a:t>Vector EA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0240" y="2212504"/>
            <a:ext cx="11684808" cy="648072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GB" dirty="0" smtClean="0"/>
              <a:t>Included in the C++ STL</a:t>
            </a: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GB" dirty="0" smtClean="0"/>
              <a:t>Data stored in an array</a:t>
            </a: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GB" dirty="0" smtClean="0"/>
              <a:t>When array full, do “doubling”</a:t>
            </a:r>
          </a:p>
          <a:p>
            <a:pPr lvl="1">
              <a:buClr>
                <a:schemeClr val="accent2"/>
              </a:buClr>
            </a:pPr>
            <a:r>
              <a:rPr lang="en-GB" dirty="0" smtClean="0"/>
              <a:t>Create a new array of double the size</a:t>
            </a:r>
          </a:p>
          <a:p>
            <a:pPr lvl="1">
              <a:buClr>
                <a:schemeClr val="accent2"/>
              </a:buClr>
            </a:pPr>
            <a:r>
              <a:rPr lang="en-GB" dirty="0" smtClean="0"/>
              <a:t>Copy everything to the new array, delete old array</a:t>
            </a:r>
          </a:p>
          <a:p>
            <a:pPr>
              <a:buClr>
                <a:schemeClr val="accent2"/>
              </a:buClr>
            </a:pPr>
            <a:r>
              <a:rPr lang="en-US" dirty="0"/>
              <a:t>Advantages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Access time is worst case O (1)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Grow/Shrink takes O (1) amortized time</a:t>
            </a:r>
          </a:p>
          <a:p>
            <a:pPr>
              <a:buClr>
                <a:schemeClr val="accent2"/>
              </a:buClr>
            </a:pPr>
            <a:r>
              <a:rPr lang="en-US" dirty="0"/>
              <a:t>Disadvantages</a:t>
            </a:r>
          </a:p>
          <a:p>
            <a:pPr lvl="1">
              <a:buClr>
                <a:schemeClr val="accent2"/>
              </a:buClr>
            </a:pPr>
            <a:r>
              <a:rPr lang="en-US" dirty="0"/>
              <a:t>It can have internal fragmentation of Θ (n) </a:t>
            </a:r>
            <a:r>
              <a:rPr lang="en-US" dirty="0" smtClean="0"/>
              <a:t>words</a:t>
            </a:r>
            <a:endParaRPr lang="en-US" dirty="0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795344" y="5164832"/>
            <a:ext cx="11665296" cy="3600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87647" indent="-487647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6569" indent="-406374" algn="l" defTabSz="130039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25492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75688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25885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81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278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475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671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/>
              </a:buClr>
            </a:pP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6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8425947" y="7331463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425947" y="733146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713179" y="5795292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0240" y="340296"/>
            <a:ext cx="11704320" cy="1517227"/>
          </a:xfrm>
        </p:spPr>
        <p:txBody>
          <a:bodyPr/>
          <a:lstStyle/>
          <a:p>
            <a:r>
              <a:rPr lang="en-GB" dirty="0" smtClean="0"/>
              <a:t>Simple EA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0240" y="2106779"/>
            <a:ext cx="11704320" cy="3384491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</a:pPr>
            <a:r>
              <a:rPr lang="en-GB" dirty="0" smtClean="0"/>
              <a:t>Uses constant size of DB, double IB when full</a:t>
            </a:r>
          </a:p>
          <a:p>
            <a:pPr>
              <a:buClr>
                <a:schemeClr val="accent2"/>
              </a:buClr>
            </a:pPr>
            <a:r>
              <a:rPr lang="en-GB" dirty="0" smtClean="0"/>
              <a:t>DB and IB size are a power of 2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4597" y="5795292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9433" y="5795292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58343" y="5795292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13179" y="5795292"/>
            <a:ext cx="512057" cy="512057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53171" y="5795292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08007" y="5795292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36917" y="5795292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91753" y="5795292"/>
            <a:ext cx="512057" cy="512057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74597" y="733146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22188" y="733146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69776" y="733146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13179" y="733146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10201" y="733467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57792" y="733467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05380" y="733467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48783" y="733467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68074" y="7331463"/>
            <a:ext cx="512057" cy="512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15665" y="733146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063253" y="733146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606656" y="7331463"/>
            <a:ext cx="512057" cy="51205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973538" y="7331463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521126" y="7331463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064529" y="7331463"/>
            <a:ext cx="512057" cy="51205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9857" tIns="64929" rIns="129857" bIns="64929" rtlCol="0" anchor="ctr"/>
          <a:lstStyle/>
          <a:p>
            <a:pPr defTabSz="1298592" fontAlgn="auto" hangingPunct="1">
              <a:spcBef>
                <a:spcPts val="0"/>
              </a:spcBef>
              <a:spcAft>
                <a:spcPts val="0"/>
              </a:spcAft>
            </a:pPr>
            <a:endParaRPr lang="en-GB" sz="2600">
              <a:solidFill>
                <a:prstClr val="black"/>
              </a:solidFill>
            </a:endParaRPr>
          </a:p>
        </p:txBody>
      </p:sp>
      <p:cxnSp>
        <p:nvCxnSpPr>
          <p:cNvPr id="36" name="Straight Arrow Connector 35"/>
          <p:cNvCxnSpPr>
            <a:stCxn id="6" idx="2"/>
            <a:endCxn id="20" idx="0"/>
          </p:cNvCxnSpPr>
          <p:nvPr/>
        </p:nvCxnSpPr>
        <p:spPr>
          <a:xfrm>
            <a:off x="1330625" y="6307349"/>
            <a:ext cx="0" cy="102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7" idx="2"/>
            <a:endCxn id="24" idx="0"/>
          </p:cNvCxnSpPr>
          <p:nvPr/>
        </p:nvCxnSpPr>
        <p:spPr>
          <a:xfrm>
            <a:off x="1885462" y="6307351"/>
            <a:ext cx="1880768" cy="1027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8" idx="2"/>
            <a:endCxn id="28" idx="0"/>
          </p:cNvCxnSpPr>
          <p:nvPr/>
        </p:nvCxnSpPr>
        <p:spPr>
          <a:xfrm>
            <a:off x="2414412" y="6307349"/>
            <a:ext cx="3809731" cy="102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2"/>
            <a:endCxn id="32" idx="0"/>
          </p:cNvCxnSpPr>
          <p:nvPr/>
        </p:nvCxnSpPr>
        <p:spPr>
          <a:xfrm>
            <a:off x="2969207" y="6307349"/>
            <a:ext cx="5712768" cy="1024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Rounded Rectangular Callout 41"/>
          <p:cNvSpPr/>
          <p:nvPr/>
        </p:nvSpPr>
        <p:spPr>
          <a:xfrm>
            <a:off x="5660841" y="4524302"/>
            <a:ext cx="2929792" cy="1270990"/>
          </a:xfrm>
          <a:prstGeom prst="wedgeRoundRectCallout">
            <a:avLst>
              <a:gd name="adj1" fmla="val -55141"/>
              <a:gd name="adj2" fmla="val 72214"/>
              <a:gd name="adj3" fmla="val 16667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2300" dirty="0">
                <a:solidFill>
                  <a:prstClr val="black"/>
                </a:solidFill>
              </a:rPr>
              <a:t>Index Block (IB) keeps track of DBs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8938004" y="5599861"/>
            <a:ext cx="2929792" cy="1270990"/>
          </a:xfrm>
          <a:prstGeom prst="wedgeRoundRectCallout">
            <a:avLst>
              <a:gd name="adj1" fmla="val -55141"/>
              <a:gd name="adj2" fmla="val 72214"/>
              <a:gd name="adj3" fmla="val 16667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9837" tIns="64919" rIns="129837" bIns="64919" rtlCol="0" anchor="ctr"/>
          <a:lstStyle/>
          <a:p>
            <a:pPr defTabSz="1298393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2300" dirty="0" smtClean="0">
                <a:solidFill>
                  <a:prstClr val="black"/>
                </a:solidFill>
              </a:rPr>
              <a:t>Data Blocks(DB) contain data</a:t>
            </a:r>
            <a:endParaRPr lang="en-GB" sz="2300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3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idx="1"/>
          </p:nvPr>
        </p:nvSpPr>
        <p:spPr>
          <a:xfrm>
            <a:off x="1270048" y="1780456"/>
            <a:ext cx="10464801" cy="6385645"/>
          </a:xfrm>
        </p:spPr>
        <p:txBody>
          <a:bodyPr lIns="0" tIns="0" rIns="0" bIns="0">
            <a:normAutofit fontScale="92500" lnSpcReduction="10000"/>
          </a:bodyPr>
          <a:lstStyle/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dirty="0" smtClean="0"/>
              <a:t>Advantage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access: O(1) worst-case time. 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grow/shrink: O(1) amortized time.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most memory is allocated/freed in fixed-size blocks, so reduced external fragmentation when used in CEA (</a:t>
            </a:r>
            <a:r>
              <a:rPr lang="en-US" dirty="0" smtClean="0">
                <a:solidFill>
                  <a:schemeClr val="tx2"/>
                </a:solidFill>
              </a:rPr>
              <a:t>fragmentation-friendly</a:t>
            </a:r>
            <a:r>
              <a:rPr lang="en-US" dirty="0" smtClean="0"/>
              <a:t>).</a:t>
            </a:r>
          </a:p>
          <a:p>
            <a:pPr>
              <a:buClr>
                <a:schemeClr val="accent2"/>
              </a:buClr>
            </a:pPr>
            <a:r>
              <a:rPr lang="en-US" dirty="0" smtClean="0"/>
              <a:t>Disadvantages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A small DB size will lead to a huge IB</a:t>
            </a:r>
          </a:p>
          <a:p>
            <a:pPr lvl="1">
              <a:buClr>
                <a:schemeClr val="accent2"/>
              </a:buClr>
            </a:pPr>
            <a:r>
              <a:rPr lang="en-US" dirty="0" smtClean="0">
                <a:solidFill>
                  <a:schemeClr val="tx1"/>
                </a:solidFill>
              </a:rPr>
              <a:t>A big </a:t>
            </a:r>
            <a:r>
              <a:rPr lang="en-US" dirty="0" smtClean="0"/>
              <a:t>DB</a:t>
            </a:r>
            <a:r>
              <a:rPr lang="en-US" dirty="0" smtClean="0">
                <a:solidFill>
                  <a:schemeClr val="tx1"/>
                </a:solidFill>
              </a:rPr>
              <a:t> size may lead to internal fragmentation</a:t>
            </a:r>
          </a:p>
          <a:p>
            <a:pPr lvl="1">
              <a:buClr>
                <a:schemeClr val="accent2"/>
              </a:buClr>
            </a:pPr>
            <a:r>
              <a:rPr lang="en-US" dirty="0" smtClean="0"/>
              <a:t>optimal DB size may be data dependent!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0240" y="340296"/>
            <a:ext cx="11704320" cy="1517227"/>
          </a:xfrm>
        </p:spPr>
        <p:txBody>
          <a:bodyPr/>
          <a:lstStyle/>
          <a:p>
            <a:r>
              <a:rPr lang="en-GB" dirty="0" smtClean="0"/>
              <a:t>Simple EA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702736" y="772346"/>
            <a:ext cx="11704320" cy="1517227"/>
          </a:xfrm>
        </p:spPr>
        <p:txBody>
          <a:bodyPr/>
          <a:lstStyle/>
          <a:p>
            <a:r>
              <a:rPr lang="en-US" dirty="0" smtClean="0"/>
              <a:t>Self-tuning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 lIns="0" tIns="0" rIns="0" bIns="0"/>
          <a:lstStyle/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Self-tuning</a:t>
            </a:r>
            <a:r>
              <a:rPr lang="en-US" dirty="0" smtClean="0"/>
              <a:t> DS choose main parameters automatically and automatically rearrange data accordingly.</a:t>
            </a:r>
          </a:p>
          <a:p>
            <a:pPr lvl="1">
              <a:buClr>
                <a:schemeClr val="accent2"/>
              </a:buClr>
              <a:buFont typeface="Arial" pitchFamily="34" charset="0"/>
              <a:buChar char="•"/>
            </a:pPr>
            <a:r>
              <a:rPr lang="en-US" dirty="0" smtClean="0"/>
              <a:t>Simple is not self-tuning.</a:t>
            </a:r>
          </a:p>
          <a:p>
            <a:pPr>
              <a:buClr>
                <a:schemeClr val="accent2"/>
              </a:buClr>
            </a:pPr>
            <a:r>
              <a:rPr lang="en-US" dirty="0" smtClean="0"/>
              <a:t>We want EAs that are both fragmentation-friendly and self-tuning.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B9031-37CD-4DC6-86DC-30210D93A3F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 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10th International Symposium on Experimental Algorithms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1385</Words>
  <Application>Microsoft Office PowerPoint</Application>
  <PresentationFormat>Custom</PresentationFormat>
  <Paragraphs>340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An Empirical Evaluation of Extendible Arrays</vt:lpstr>
      <vt:lpstr>Introduction</vt:lpstr>
      <vt:lpstr>Does Fragmentation Matter?</vt:lpstr>
      <vt:lpstr>Introduction</vt:lpstr>
      <vt:lpstr>EAs and CEAs</vt:lpstr>
      <vt:lpstr>Vector EA</vt:lpstr>
      <vt:lpstr>Simple EA</vt:lpstr>
      <vt:lpstr>Simple EA</vt:lpstr>
      <vt:lpstr>Self-tuning</vt:lpstr>
      <vt:lpstr>Brodnik EA ([Brodnik et al. WADS '99])</vt:lpstr>
      <vt:lpstr>Brodnik EA ([Brodnik et al. WADS '99])</vt:lpstr>
      <vt:lpstr>Modified Brodnik EA</vt:lpstr>
      <vt:lpstr>Modified Brodnik EA</vt:lpstr>
      <vt:lpstr>Global Brodnik CEA</vt:lpstr>
      <vt:lpstr>Global Brodnik CEA</vt:lpstr>
      <vt:lpstr>Global Brodnik CEA</vt:lpstr>
      <vt:lpstr>Experimental Results</vt:lpstr>
      <vt:lpstr>Experimental Results - 2</vt:lpstr>
      <vt:lpstr>Experimental Results - 3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Empirical Evaluation of Extendible Arrays</dc:title>
  <dc:creator>Stylianos</dc:creator>
  <cp:lastModifiedBy>Stelios Joannou</cp:lastModifiedBy>
  <cp:revision>111</cp:revision>
  <dcterms:modified xsi:type="dcterms:W3CDTF">2011-05-07T05:20:57Z</dcterms:modified>
</cp:coreProperties>
</file>